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4a" ContentType="audio/mp4"/>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734" r:id="rId2"/>
  </p:sldMasterIdLst>
  <p:notesMasterIdLst>
    <p:notesMasterId r:id="rId22"/>
  </p:notesMasterIdLst>
  <p:handoutMasterIdLst>
    <p:handoutMasterId r:id="rId23"/>
  </p:handoutMasterIdLst>
  <p:sldIdLst>
    <p:sldId id="256" r:id="rId3"/>
    <p:sldId id="460" r:id="rId4"/>
    <p:sldId id="465" r:id="rId5"/>
    <p:sldId id="462" r:id="rId6"/>
    <p:sldId id="280" r:id="rId7"/>
    <p:sldId id="348" r:id="rId8"/>
    <p:sldId id="466" r:id="rId9"/>
    <p:sldId id="282" r:id="rId10"/>
    <p:sldId id="283" r:id="rId11"/>
    <p:sldId id="284" r:id="rId12"/>
    <p:sldId id="285" r:id="rId13"/>
    <p:sldId id="286" r:id="rId14"/>
    <p:sldId id="288" r:id="rId15"/>
    <p:sldId id="287" r:id="rId16"/>
    <p:sldId id="289" r:id="rId17"/>
    <p:sldId id="290" r:id="rId18"/>
    <p:sldId id="457" r:id="rId19"/>
    <p:sldId id="458" r:id="rId20"/>
    <p:sldId id="467" r:id="rId21"/>
  </p:sldIdLst>
  <p:sldSz cx="9144000" cy="6858000" type="screen4x3"/>
  <p:notesSz cx="7086600" cy="90249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43">
          <p15:clr>
            <a:srgbClr val="A4A3A4"/>
          </p15:clr>
        </p15:guide>
        <p15:guide id="2" pos="223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7" autoAdjust="0"/>
    <p:restoredTop sz="76049" autoAdjust="0"/>
  </p:normalViewPr>
  <p:slideViewPr>
    <p:cSldViewPr>
      <p:cViewPr>
        <p:scale>
          <a:sx n="110" d="100"/>
          <a:sy n="110" d="100"/>
        </p:scale>
        <p:origin x="216" y="5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45" d="100"/>
          <a:sy n="45" d="100"/>
        </p:scale>
        <p:origin x="-2844" y="-90"/>
      </p:cViewPr>
      <p:guideLst>
        <p:guide orient="horz" pos="2843"/>
        <p:guide pos="223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4013494" y="8571842"/>
            <a:ext cx="3071502" cy="451556"/>
          </a:xfrm>
          <a:prstGeom prst="rect">
            <a:avLst/>
          </a:prstGeom>
        </p:spPr>
        <p:txBody>
          <a:bodyPr vert="horz" lIns="91440" tIns="45720" rIns="91440" bIns="45720" rtlCol="0" anchor="b"/>
          <a:lstStyle>
            <a:lvl1pPr algn="r">
              <a:defRPr sz="1200"/>
            </a:lvl1pPr>
          </a:lstStyle>
          <a:p>
            <a:fld id="{63B7D244-19A0-4FEE-92C0-BD7534A11526}" type="slidenum">
              <a:rPr lang="en-US" smtClean="0"/>
              <a:pPr/>
              <a:t>‹#›</a:t>
            </a:fld>
            <a:endParaRPr lang="en-US" dirty="0"/>
          </a:p>
        </p:txBody>
      </p:sp>
    </p:spTree>
    <p:extLst>
      <p:ext uri="{BB962C8B-B14F-4D97-AF65-F5344CB8AC3E}">
        <p14:creationId xmlns:p14="http://schemas.microsoft.com/office/powerpoint/2010/main" val="32173318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5124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4014100" y="0"/>
            <a:ext cx="3070860" cy="451247"/>
          </a:xfrm>
          <a:prstGeom prst="rect">
            <a:avLst/>
          </a:prstGeom>
        </p:spPr>
        <p:txBody>
          <a:bodyPr vert="horz" lIns="93177" tIns="46589" rIns="93177" bIns="46589" rtlCol="0"/>
          <a:lstStyle>
            <a:lvl1pPr algn="r">
              <a:defRPr sz="1200"/>
            </a:lvl1pPr>
          </a:lstStyle>
          <a:p>
            <a:fld id="{3C9471BC-1818-4DD5-A90E-F1C6E021A42A}" type="datetimeFigureOut">
              <a:rPr lang="en-US" smtClean="0"/>
              <a:pPr/>
              <a:t>6/18/2015</a:t>
            </a:fld>
            <a:endParaRPr lang="en-US" dirty="0"/>
          </a:p>
        </p:txBody>
      </p:sp>
      <p:sp>
        <p:nvSpPr>
          <p:cNvPr id="4" name="Slide Image Placeholder 3"/>
          <p:cNvSpPr>
            <a:spLocks noGrp="1" noRot="1" noChangeAspect="1"/>
          </p:cNvSpPr>
          <p:nvPr>
            <p:ph type="sldImg" idx="2"/>
          </p:nvPr>
        </p:nvSpPr>
        <p:spPr>
          <a:xfrm>
            <a:off x="1287463" y="676275"/>
            <a:ext cx="4511675" cy="33845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8660" y="4286846"/>
            <a:ext cx="5669280" cy="4061222"/>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572125"/>
            <a:ext cx="3070860" cy="451247"/>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14100" y="8572125"/>
            <a:ext cx="3070860" cy="451247"/>
          </a:xfrm>
          <a:prstGeom prst="rect">
            <a:avLst/>
          </a:prstGeom>
        </p:spPr>
        <p:txBody>
          <a:bodyPr vert="horz" lIns="93177" tIns="46589" rIns="93177" bIns="46589" rtlCol="0" anchor="b"/>
          <a:lstStyle>
            <a:lvl1pPr algn="r">
              <a:defRPr sz="1200"/>
            </a:lvl1pPr>
          </a:lstStyle>
          <a:p>
            <a:fld id="{B5F2AA07-72F0-481A-AD8B-99FF9EA35DB4}" type="slidenum">
              <a:rPr lang="en-US" smtClean="0"/>
              <a:pPr/>
              <a:t>‹#›</a:t>
            </a:fld>
            <a:endParaRPr lang="en-US" dirty="0"/>
          </a:p>
        </p:txBody>
      </p:sp>
    </p:spTree>
    <p:extLst>
      <p:ext uri="{BB962C8B-B14F-4D97-AF65-F5344CB8AC3E}">
        <p14:creationId xmlns:p14="http://schemas.microsoft.com/office/powerpoint/2010/main" val="1671550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Hello, I am Bernadine</a:t>
            </a:r>
            <a:r>
              <a:rPr lang="en-US" sz="2000" baseline="0" dirty="0" smtClean="0"/>
              <a:t> Phillips, I am the Colville Native CARS Site Coordinator.  I am also a Child Passenger Safety Technician.  During the Native CARS project several interventions were implemented.  Passing a Colville Tribal Law Enforcement Child Restraint code was supported by participants . In August 2011 a Child Restraint Code was passed., Since then a Law Enforcement training was developed. </a:t>
            </a:r>
          </a:p>
          <a:p>
            <a:r>
              <a:rPr lang="en-US" sz="2000" baseline="0" dirty="0" smtClean="0"/>
              <a:t>The presentation is designed for Tribal Law Enforcement Officers and the importance of their Role in Child Passenger Safety.</a:t>
            </a:r>
          </a:p>
          <a:p>
            <a:r>
              <a:rPr lang="en-US" sz="2000" baseline="0" dirty="0" smtClean="0"/>
              <a:t>There are three parts in this presentation</a:t>
            </a:r>
          </a:p>
          <a:p>
            <a:r>
              <a:rPr lang="en-US" sz="2000" baseline="0" dirty="0" smtClean="0"/>
              <a:t>Part One will give an overview of Crash dynamics and why car seats and seat belts help keep children secure in a vehicle.</a:t>
            </a:r>
            <a:endParaRPr lang="en-US" sz="2000" dirty="0"/>
          </a:p>
        </p:txBody>
      </p:sp>
      <p:sp>
        <p:nvSpPr>
          <p:cNvPr id="4" name="Slide Number Placeholder 3"/>
          <p:cNvSpPr>
            <a:spLocks noGrp="1"/>
          </p:cNvSpPr>
          <p:nvPr>
            <p:ph type="sldNum" sz="quarter" idx="10"/>
          </p:nvPr>
        </p:nvSpPr>
        <p:spPr/>
        <p:txBody>
          <a:bodyPr/>
          <a:lstStyle/>
          <a:p>
            <a:fld id="{B5F2AA07-72F0-481A-AD8B-99FF9EA35DB4}" type="slidenum">
              <a:rPr lang="en-US" smtClean="0"/>
              <a:pPr/>
              <a:t>1</a:t>
            </a:fld>
            <a:endParaRPr lang="en-US" dirty="0"/>
          </a:p>
        </p:txBody>
      </p:sp>
    </p:spTree>
    <p:extLst>
      <p:ext uri="{BB962C8B-B14F-4D97-AF65-F5344CB8AC3E}">
        <p14:creationId xmlns:p14="http://schemas.microsoft.com/office/powerpoint/2010/main" val="3403097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a:t>
            </a:r>
            <a:r>
              <a:rPr lang="en-US" altLang="en-US" dirty="0" smtClean="0"/>
              <a:t>slide </a:t>
            </a:r>
            <a:r>
              <a:rPr lang="en-US" altLang="en-US" dirty="0" smtClean="0"/>
              <a:t>shows the proportions of an infant to a 12 year old </a:t>
            </a:r>
            <a:r>
              <a:rPr lang="en-US" altLang="en-US" dirty="0" smtClean="0"/>
              <a:t>child.</a:t>
            </a:r>
            <a:r>
              <a:rPr lang="en-US" altLang="en-US" baseline="0" dirty="0" smtClean="0"/>
              <a:t> </a:t>
            </a:r>
            <a:r>
              <a:rPr lang="en-US" altLang="en-US" dirty="0" smtClean="0"/>
              <a:t> you can see that the infant</a:t>
            </a:r>
            <a:r>
              <a:rPr lang="en-US" altLang="en-US" baseline="0" dirty="0" smtClean="0"/>
              <a:t> has a larger head  than the 12 year old child.</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B5F2AA07-72F0-481A-AD8B-99FF9EA35DB4}" type="slidenum">
              <a:rPr lang="en-US" smtClean="0"/>
              <a:pPr/>
              <a:t>10</a:t>
            </a:fld>
            <a:endParaRPr lang="en-US" dirty="0"/>
          </a:p>
        </p:txBody>
      </p:sp>
    </p:spTree>
    <p:extLst>
      <p:ext uri="{BB962C8B-B14F-4D97-AF65-F5344CB8AC3E}">
        <p14:creationId xmlns:p14="http://schemas.microsoft.com/office/powerpoint/2010/main" val="4024846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way to help the public understand crash forces is to explain that the strength needed to restrain a person roughly equals the weight of the person times the vehicle speed.</a:t>
            </a:r>
          </a:p>
          <a:p>
            <a:endParaRPr lang="en-US" dirty="0" smtClean="0"/>
          </a:p>
          <a:p>
            <a:r>
              <a:rPr lang="en-US" dirty="0" smtClean="0"/>
              <a:t>For example: A 10 lb. infant in a motor vehicle moving at 30 MPH would require at least 300 lbs. of strength to keep from moving forward.</a:t>
            </a:r>
          </a:p>
          <a:p>
            <a:endParaRPr lang="en-US" dirty="0" smtClean="0"/>
          </a:p>
          <a:p>
            <a:r>
              <a:rPr lang="en-US" dirty="0" smtClean="0"/>
              <a:t>It is important for parents/caregivers to understand that holding a child in their lap or unrestrained is dangerous to the child.</a:t>
            </a:r>
          </a:p>
          <a:p>
            <a:endParaRPr lang="en-US" dirty="0" smtClean="0"/>
          </a:p>
          <a:p>
            <a:r>
              <a:rPr lang="en-US" dirty="0" smtClean="0"/>
              <a:t>Can you hold 300 pounds</a:t>
            </a:r>
            <a:r>
              <a:rPr lang="en-US" dirty="0" smtClean="0"/>
              <a:t>? Now imagine an adult at a higher</a:t>
            </a:r>
            <a:r>
              <a:rPr lang="en-US" baseline="0" dirty="0" smtClean="0"/>
              <a:t> weight at the same speed.</a:t>
            </a:r>
            <a:endParaRPr lang="en-US" dirty="0" smtClean="0"/>
          </a:p>
          <a:p>
            <a:endParaRPr lang="en-US" dirty="0"/>
          </a:p>
        </p:txBody>
      </p:sp>
      <p:sp>
        <p:nvSpPr>
          <p:cNvPr id="4" name="Slide Number Placeholder 3"/>
          <p:cNvSpPr>
            <a:spLocks noGrp="1"/>
          </p:cNvSpPr>
          <p:nvPr>
            <p:ph type="sldNum" sz="quarter" idx="10"/>
          </p:nvPr>
        </p:nvSpPr>
        <p:spPr/>
        <p:txBody>
          <a:bodyPr/>
          <a:lstStyle/>
          <a:p>
            <a:fld id="{B5F2AA07-72F0-481A-AD8B-99FF9EA35DB4}" type="slidenum">
              <a:rPr lang="en-US" smtClean="0"/>
              <a:pPr/>
              <a:t>11</a:t>
            </a:fld>
            <a:endParaRPr lang="en-US" dirty="0"/>
          </a:p>
        </p:txBody>
      </p:sp>
    </p:spTree>
    <p:extLst>
      <p:ext uri="{BB962C8B-B14F-4D97-AF65-F5344CB8AC3E}">
        <p14:creationId xmlns:p14="http://schemas.microsoft.com/office/powerpoint/2010/main" val="1991544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2943" indent="-232943"/>
            <a:r>
              <a:rPr lang="en-US" dirty="0" smtClean="0"/>
              <a:t>A quick change in speed is what causes people to get hurt. </a:t>
            </a:r>
          </a:p>
          <a:p>
            <a:pPr marL="232943" indent="-232943"/>
            <a:endParaRPr lang="en-US" dirty="0" smtClean="0"/>
          </a:p>
          <a:p>
            <a:pPr marL="232943" indent="-232943"/>
            <a:r>
              <a:rPr lang="en-US" dirty="0" smtClean="0"/>
              <a:t>There are three collisions which happen in a crash:</a:t>
            </a:r>
          </a:p>
          <a:p>
            <a:pPr marL="232943" indent="-232943"/>
            <a:endParaRPr lang="en-US" u="sng" dirty="0" smtClean="0"/>
          </a:p>
          <a:p>
            <a:pPr marL="232943" indent="-232943"/>
            <a:r>
              <a:rPr lang="en-US" dirty="0" smtClean="0"/>
              <a:t>First, the vehicle hits an object such as a tree or another vehicle. </a:t>
            </a:r>
          </a:p>
          <a:p>
            <a:pPr marL="232943" indent="-232943"/>
            <a:endParaRPr lang="en-US" dirty="0" smtClean="0"/>
          </a:p>
          <a:p>
            <a:pPr marL="232943" indent="-232943"/>
            <a:r>
              <a:rPr lang="en-US" dirty="0" smtClean="0"/>
              <a:t>Second, the people in the vehicle hit the inside of the vehicle, each other, or other loose items in the vehicle. </a:t>
            </a:r>
          </a:p>
          <a:p>
            <a:pPr marL="232943" indent="-232943"/>
            <a:endParaRPr lang="en-US" u="sng" dirty="0" smtClean="0"/>
          </a:p>
          <a:p>
            <a:pPr marL="232943" indent="-232943"/>
            <a:r>
              <a:rPr lang="en-US" dirty="0" smtClean="0"/>
              <a:t>Third, the organs inside a person’s body may hit other organs, bones, or even the inside of the skull. The person may look fine but the brain, heart, or other organs may be torn, bruised, or bleeding inside.</a:t>
            </a:r>
          </a:p>
          <a:p>
            <a:endParaRPr lang="en-US" dirty="0"/>
          </a:p>
        </p:txBody>
      </p:sp>
      <p:sp>
        <p:nvSpPr>
          <p:cNvPr id="4" name="Slide Number Placeholder 3"/>
          <p:cNvSpPr>
            <a:spLocks noGrp="1"/>
          </p:cNvSpPr>
          <p:nvPr>
            <p:ph type="sldNum" sz="quarter" idx="10"/>
          </p:nvPr>
        </p:nvSpPr>
        <p:spPr/>
        <p:txBody>
          <a:bodyPr/>
          <a:lstStyle/>
          <a:p>
            <a:fld id="{B5F2AA07-72F0-481A-AD8B-99FF9EA35DB4}" type="slidenum">
              <a:rPr lang="en-US" smtClean="0"/>
              <a:pPr/>
              <a:t>12</a:t>
            </a:fld>
            <a:endParaRPr lang="en-US" dirty="0"/>
          </a:p>
        </p:txBody>
      </p:sp>
    </p:spTree>
    <p:extLst>
      <p:ext uri="{BB962C8B-B14F-4D97-AF65-F5344CB8AC3E}">
        <p14:creationId xmlns:p14="http://schemas.microsoft.com/office/powerpoint/2010/main" val="760749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Twinkie </a:t>
            </a:r>
            <a:r>
              <a:rPr lang="en-US" altLang="en-US" dirty="0" smtClean="0"/>
              <a:t>Physics </a:t>
            </a:r>
            <a:r>
              <a:rPr lang="en-US" altLang="en-US" dirty="0" smtClean="0"/>
              <a:t>demonstrates</a:t>
            </a:r>
            <a:r>
              <a:rPr lang="en-US" altLang="en-US" baseline="0" dirty="0" smtClean="0"/>
              <a:t> </a:t>
            </a:r>
            <a:r>
              <a:rPr lang="en-US" altLang="en-US" dirty="0" smtClean="0"/>
              <a:t> </a:t>
            </a:r>
            <a:r>
              <a:rPr lang="en-US" altLang="en-US" dirty="0" smtClean="0"/>
              <a:t>what is known as seat belt syndrome.  </a:t>
            </a:r>
            <a:r>
              <a:rPr lang="en-US" altLang="en-US" dirty="0" smtClean="0"/>
              <a:t>A child is whole within their skin.   This is like a Twinkie snack cake is its cellophane wrapper.  Unfortunately many parents allow their child to sit in a vehicle secured by only the safety belt.  The do this </a:t>
            </a:r>
            <a:r>
              <a:rPr lang="en-US" altLang="en-US" dirty="0" err="1" smtClean="0"/>
              <a:t>bvecause</a:t>
            </a:r>
            <a:r>
              <a:rPr lang="en-US" altLang="en-US" baseline="0" dirty="0" smtClean="0"/>
              <a:t> they think the law allows it.   </a:t>
            </a:r>
            <a:r>
              <a:rPr lang="en-US" altLang="en-US" dirty="0" smtClean="0"/>
              <a:t>While </a:t>
            </a:r>
            <a:r>
              <a:rPr lang="en-US" altLang="en-US" dirty="0" smtClean="0"/>
              <a:t>a person may not look hurt, they may have internal injuries that can’t be seen.  These injuries occur when seat belts are used improperly.</a:t>
            </a:r>
          </a:p>
          <a:p>
            <a:endParaRPr lang="en-US" dirty="0"/>
          </a:p>
        </p:txBody>
      </p:sp>
      <p:sp>
        <p:nvSpPr>
          <p:cNvPr id="4" name="Slide Number Placeholder 3"/>
          <p:cNvSpPr>
            <a:spLocks noGrp="1"/>
          </p:cNvSpPr>
          <p:nvPr>
            <p:ph type="sldNum" sz="quarter" idx="10"/>
          </p:nvPr>
        </p:nvSpPr>
        <p:spPr/>
        <p:txBody>
          <a:bodyPr/>
          <a:lstStyle/>
          <a:p>
            <a:fld id="{B5F2AA07-72F0-481A-AD8B-99FF9EA35DB4}" type="slidenum">
              <a:rPr lang="en-US" smtClean="0"/>
              <a:pPr/>
              <a:t>13</a:t>
            </a:fld>
            <a:endParaRPr lang="en-US" dirty="0"/>
          </a:p>
        </p:txBody>
      </p:sp>
    </p:spTree>
    <p:extLst>
      <p:ext uri="{BB962C8B-B14F-4D97-AF65-F5344CB8AC3E}">
        <p14:creationId xmlns:p14="http://schemas.microsoft.com/office/powerpoint/2010/main" val="1415343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2943" indent="-232943"/>
            <a:r>
              <a:rPr lang="en-US" dirty="0" smtClean="0"/>
              <a:t>There are four types of crashes. Certain injuries are common in each type of crash if the people are not belted in.</a:t>
            </a:r>
          </a:p>
          <a:p>
            <a:pPr marL="232943" indent="-232943"/>
            <a:endParaRPr lang="en-US" u="sng" dirty="0" smtClean="0"/>
          </a:p>
          <a:p>
            <a:pPr marL="232943" indent="-232943"/>
            <a:r>
              <a:rPr lang="en-US" u="sng" dirty="0" smtClean="0"/>
              <a:t>1. From the Front:</a:t>
            </a:r>
            <a:endParaRPr lang="en-US" dirty="0" smtClean="0"/>
          </a:p>
          <a:p>
            <a:pPr marL="232943" indent="-232943"/>
            <a:r>
              <a:rPr lang="en-US" dirty="0" smtClean="0"/>
              <a:t>In this type of crash, people often have broken bones, cuts, and internal injuries. Crashes from the front happen more than any other type. </a:t>
            </a:r>
          </a:p>
          <a:p>
            <a:pPr marL="232943" indent="-232943"/>
            <a:endParaRPr lang="en-US" u="sng" dirty="0" smtClean="0"/>
          </a:p>
          <a:p>
            <a:pPr marL="232943" indent="-232943"/>
            <a:r>
              <a:rPr lang="en-US" u="sng" dirty="0" smtClean="0"/>
              <a:t>2. From the Side:</a:t>
            </a:r>
            <a:endParaRPr lang="en-US" dirty="0" smtClean="0"/>
          </a:p>
          <a:p>
            <a:pPr marL="232943" indent="-232943"/>
            <a:r>
              <a:rPr lang="en-US" dirty="0" smtClean="0"/>
              <a:t>In this type of crash, people’s heads may hit the window or the door post. They are also likely to have chest and pelvic injuries, broken bones in their faces or heads, and cuts. Crashes from the side don’t happen as often as those from the front but the people in the vehicle are more likely to be killed. </a:t>
            </a:r>
            <a:endParaRPr lang="en-US" u="sng" dirty="0" smtClean="0"/>
          </a:p>
          <a:p>
            <a:r>
              <a:rPr lang="en-US" u="sng" dirty="0" smtClean="0"/>
              <a:t>3. From the back</a:t>
            </a:r>
            <a:r>
              <a:rPr lang="en-US" dirty="0" smtClean="0"/>
              <a:t>:</a:t>
            </a:r>
          </a:p>
          <a:p>
            <a:r>
              <a:rPr lang="en-US" dirty="0" smtClean="0"/>
              <a:t>In this type of crash, people’s necks are often hurt. The bones may break or the soft tissue, like tendons, can tear or stretch. People often have “whiplash” if there is no head restraint or if it is set in the wrong position. </a:t>
            </a:r>
          </a:p>
          <a:p>
            <a:endParaRPr lang="en-US" u="sng" dirty="0" smtClean="0"/>
          </a:p>
          <a:p>
            <a:r>
              <a:rPr lang="en-US" u="sng" dirty="0" smtClean="0"/>
              <a:t>4. Vehicle rollover</a:t>
            </a:r>
            <a:r>
              <a:rPr lang="en-US" dirty="0" smtClean="0"/>
              <a:t>:</a:t>
            </a:r>
          </a:p>
          <a:p>
            <a:r>
              <a:rPr lang="en-US" dirty="0" smtClean="0"/>
              <a:t>In this kind of crash, the vehicle can roll onto its side or can roll upside down. The more times the vehicle rolls, the more damage is done. The people in the vehicle are often thrown out and crushed. </a:t>
            </a:r>
            <a:endParaRPr lang="en-US" u="sng" dirty="0" smtClean="0"/>
          </a:p>
          <a:p>
            <a:endParaRPr lang="en-US" dirty="0"/>
          </a:p>
        </p:txBody>
      </p:sp>
      <p:sp>
        <p:nvSpPr>
          <p:cNvPr id="4" name="Slide Number Placeholder 3"/>
          <p:cNvSpPr>
            <a:spLocks noGrp="1"/>
          </p:cNvSpPr>
          <p:nvPr>
            <p:ph type="sldNum" sz="quarter" idx="10"/>
          </p:nvPr>
        </p:nvSpPr>
        <p:spPr/>
        <p:txBody>
          <a:bodyPr/>
          <a:lstStyle/>
          <a:p>
            <a:fld id="{B5F2AA07-72F0-481A-AD8B-99FF9EA35DB4}" type="slidenum">
              <a:rPr lang="en-US" smtClean="0"/>
              <a:pPr/>
              <a:t>14</a:t>
            </a:fld>
            <a:endParaRPr lang="en-US" dirty="0"/>
          </a:p>
        </p:txBody>
      </p:sp>
    </p:spTree>
    <p:extLst>
      <p:ext uri="{BB962C8B-B14F-4D97-AF65-F5344CB8AC3E}">
        <p14:creationId xmlns:p14="http://schemas.microsoft.com/office/powerpoint/2010/main" val="2319624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Sometimes people get hurt even when there isn’t a crash. When the driver skids or stops too quickly, people can be thrown out of the vehicle or can be thrown around inside the vehicle. And if a door is not locked, someone may fall out. </a:t>
            </a:r>
            <a:endParaRPr lang="en-US" dirty="0"/>
          </a:p>
        </p:txBody>
      </p:sp>
      <p:sp>
        <p:nvSpPr>
          <p:cNvPr id="4" name="Slide Number Placeholder 3"/>
          <p:cNvSpPr>
            <a:spLocks noGrp="1"/>
          </p:cNvSpPr>
          <p:nvPr>
            <p:ph type="sldNum" sz="quarter" idx="10"/>
          </p:nvPr>
        </p:nvSpPr>
        <p:spPr/>
        <p:txBody>
          <a:bodyPr/>
          <a:lstStyle/>
          <a:p>
            <a:fld id="{B5F2AA07-72F0-481A-AD8B-99FF9EA35DB4}" type="slidenum">
              <a:rPr lang="en-US" smtClean="0"/>
              <a:pPr/>
              <a:t>15</a:t>
            </a:fld>
            <a:endParaRPr lang="en-US" dirty="0"/>
          </a:p>
        </p:txBody>
      </p:sp>
    </p:spTree>
    <p:extLst>
      <p:ext uri="{BB962C8B-B14F-4D97-AF65-F5344CB8AC3E}">
        <p14:creationId xmlns:p14="http://schemas.microsoft.com/office/powerpoint/2010/main" val="3520413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Keeps people from being thrown out</a:t>
            </a:r>
            <a:r>
              <a:rPr lang="en-US" dirty="0" smtClean="0"/>
              <a:t>  </a:t>
            </a:r>
          </a:p>
          <a:p>
            <a:r>
              <a:rPr lang="en-US" dirty="0" smtClean="0"/>
              <a:t>People thrown from a vehicle are four times more likely to be killed than those who remain inside. </a:t>
            </a:r>
          </a:p>
          <a:p>
            <a:r>
              <a:rPr lang="en-US" u="sng" dirty="0" smtClean="0"/>
              <a:t>Holds you where your body is strongest</a:t>
            </a:r>
            <a:endParaRPr lang="en-US" dirty="0" smtClean="0"/>
          </a:p>
          <a:p>
            <a:r>
              <a:rPr lang="en-US" dirty="0" smtClean="0"/>
              <a:t>For an older child or adult, the shoulders and hips are the strongest. For a baby, the CR supports the whole body. </a:t>
            </a:r>
          </a:p>
          <a:p>
            <a:r>
              <a:rPr lang="en-US" u="sng" dirty="0" smtClean="0"/>
              <a:t>Spreads out the force of the crash</a:t>
            </a:r>
            <a:endParaRPr lang="en-US" dirty="0" smtClean="0"/>
          </a:p>
          <a:p>
            <a:r>
              <a:rPr lang="en-US" dirty="0" smtClean="0"/>
              <a:t>A lap/shoulder belt, like a CR harness, spreads the force across a large area of the body. This means the person is less likely to get hurt. </a:t>
            </a:r>
          </a:p>
          <a:p>
            <a:r>
              <a:rPr lang="en-US" u="sng" dirty="0" smtClean="0"/>
              <a:t>Lets the body or CR slow down with the vehicle</a:t>
            </a:r>
            <a:endParaRPr lang="en-US" dirty="0" smtClean="0"/>
          </a:p>
          <a:p>
            <a:r>
              <a:rPr lang="en-US" dirty="0" smtClean="0"/>
              <a:t>This extends the time when the forces are felt by the person during a crash but only if they are held snug against it by a restraint. They are less likely to be hurt if they can slow down with the vehicle.</a:t>
            </a:r>
          </a:p>
          <a:p>
            <a:r>
              <a:rPr lang="en-US" u="sng" dirty="0" smtClean="0"/>
              <a:t>Protects the head and spinal cord</a:t>
            </a:r>
            <a:endParaRPr lang="en-US" dirty="0" smtClean="0"/>
          </a:p>
          <a:p>
            <a:r>
              <a:rPr lang="en-US" dirty="0" smtClean="0"/>
              <a:t>A shoulder belt or CR harness helps to keep the head and upper body away from the hard inside of the vehicle. But they only work if they fit right. </a:t>
            </a:r>
          </a:p>
          <a:p>
            <a:endParaRPr lang="en-US" dirty="0"/>
          </a:p>
        </p:txBody>
      </p:sp>
      <p:sp>
        <p:nvSpPr>
          <p:cNvPr id="4" name="Slide Number Placeholder 3"/>
          <p:cNvSpPr>
            <a:spLocks noGrp="1"/>
          </p:cNvSpPr>
          <p:nvPr>
            <p:ph type="sldNum" sz="quarter" idx="10"/>
          </p:nvPr>
        </p:nvSpPr>
        <p:spPr/>
        <p:txBody>
          <a:bodyPr/>
          <a:lstStyle/>
          <a:p>
            <a:fld id="{B5F2AA07-72F0-481A-AD8B-99FF9EA35DB4}" type="slidenum">
              <a:rPr lang="en-US" smtClean="0"/>
              <a:pPr/>
              <a:t>16</a:t>
            </a:fld>
            <a:endParaRPr lang="en-US" dirty="0"/>
          </a:p>
        </p:txBody>
      </p:sp>
    </p:spTree>
    <p:extLst>
      <p:ext uri="{BB962C8B-B14F-4D97-AF65-F5344CB8AC3E}">
        <p14:creationId xmlns:p14="http://schemas.microsoft.com/office/powerpoint/2010/main" val="1517732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DBC0DB87-9300-42B9-913C-B6FD6E2EBEA0}" type="slidenum">
              <a:rPr lang="en-US" smtClean="0">
                <a:latin typeface="Times New Roman" pitchFamily="18" charset="0"/>
              </a:rPr>
              <a:pPr eaLnBrk="1" hangingPunct="1"/>
              <a:t>17</a:t>
            </a:fld>
            <a:endParaRPr lang="en-US" smtClean="0">
              <a:latin typeface="Times New Roman" pitchFamily="18"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t>As you learn, practice and explain you will need to keep a couple of things in mind: Best Practice and Tough Choices.</a:t>
            </a:r>
          </a:p>
          <a:p>
            <a:endParaRPr lang="en-US" dirty="0" smtClean="0"/>
          </a:p>
          <a:p>
            <a:r>
              <a:rPr lang="en-US" b="1" i="1" dirty="0" smtClean="0"/>
              <a:t>Best practice</a:t>
            </a:r>
            <a:r>
              <a:rPr lang="en-US" dirty="0" smtClean="0"/>
              <a:t> is the gold standard of protection.  It is the most acceptable way to transport a child safely on the basis of the child’s age, weight, height, and body development.</a:t>
            </a:r>
          </a:p>
          <a:p>
            <a:endParaRPr lang="en-US" dirty="0" smtClean="0"/>
          </a:p>
          <a:p>
            <a:r>
              <a:rPr lang="en-US" dirty="0" smtClean="0"/>
              <a:t>Often, parents/caregivers do not choose the best practice because they do not understand the reason for it.  It is your job to understand the reason and explain it to them in clear and simple terms.</a:t>
            </a:r>
          </a:p>
          <a:p>
            <a:endParaRPr lang="en-US" dirty="0" smtClean="0"/>
          </a:p>
          <a:p>
            <a:r>
              <a:rPr lang="en-US" dirty="0" smtClean="0"/>
              <a:t>Example: Many parents will think that their 5 year old is too big for a “car seat”.   Best practice for a 5-9 year-old child is to use a booster seat with a lap/shoulder belt in the vehicle.</a:t>
            </a:r>
          </a:p>
          <a:p>
            <a:endParaRPr lang="en-US" dirty="0" smtClean="0"/>
          </a:p>
          <a:p>
            <a:r>
              <a:rPr lang="en-US" b="1" i="1" dirty="0" smtClean="0"/>
              <a:t>Tough choices</a:t>
            </a:r>
            <a:r>
              <a:rPr lang="en-US" dirty="0" smtClean="0"/>
              <a:t> are made when there may not be a clear answer for the safest way to transport a child.  Parent/caregivers will then need to decide among the options.</a:t>
            </a:r>
          </a:p>
          <a:p>
            <a:endParaRPr lang="en-US" dirty="0" smtClean="0"/>
          </a:p>
          <a:p>
            <a:r>
              <a:rPr lang="en-US" dirty="0" smtClean="0"/>
              <a:t>In many cases, there will be best practices related to the tough choices.  You must provide parent/caregivers with available options.  Then they can make the tough choices about how best to restrain their own child.</a:t>
            </a:r>
          </a:p>
          <a:p>
            <a:endParaRPr lang="en-US" dirty="0" smtClean="0"/>
          </a:p>
          <a:p>
            <a:r>
              <a:rPr lang="en-US" dirty="0" smtClean="0"/>
              <a:t>Example: Where do you put three children and a driver in a single cab pick-up truck that has three seatbelts? </a:t>
            </a:r>
          </a:p>
          <a:p>
            <a:r>
              <a:rPr lang="en-US" dirty="0" smtClean="0"/>
              <a:t>Some options: </a:t>
            </a:r>
          </a:p>
          <a:p>
            <a:r>
              <a:rPr lang="en-US" dirty="0" smtClean="0"/>
              <a:t>● Use a different vehicle with more seating,</a:t>
            </a:r>
          </a:p>
          <a:p>
            <a:r>
              <a:rPr lang="en-US" dirty="0" smtClean="0"/>
              <a:t>● leave the children at home or,</a:t>
            </a:r>
          </a:p>
          <a:p>
            <a:r>
              <a:rPr lang="en-US" dirty="0" smtClean="0"/>
              <a:t>● tell the parent/caregiver “I can’t tell you a safe way to do this”.</a:t>
            </a:r>
          </a:p>
          <a:p>
            <a:endParaRPr lang="en-US" dirty="0" smtClean="0"/>
          </a:p>
          <a:p>
            <a:r>
              <a:rPr lang="en-US" dirty="0" smtClean="0"/>
              <a:t>TOUGH CHOICES ARE ALWAYS MADE BY THE PARENT/CAREGIVER</a:t>
            </a:r>
          </a:p>
          <a:p>
            <a:endParaRPr lang="en-US" dirty="0" smtClean="0"/>
          </a:p>
        </p:txBody>
      </p:sp>
    </p:spTree>
    <p:extLst>
      <p:ext uri="{BB962C8B-B14F-4D97-AF65-F5344CB8AC3E}">
        <p14:creationId xmlns:p14="http://schemas.microsoft.com/office/powerpoint/2010/main" val="2433813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t>Some Native American communities are faced with a tough choice when transporting children.</a:t>
            </a:r>
          </a:p>
          <a:p>
            <a:endParaRPr lang="en-US" dirty="0" smtClean="0"/>
          </a:p>
          <a:p>
            <a:r>
              <a:rPr lang="en-US" dirty="0" smtClean="0"/>
              <a:t>Sometimes their only option is to use vehicles that are not designed for CR.  </a:t>
            </a:r>
          </a:p>
          <a:p>
            <a:r>
              <a:rPr lang="en-US" dirty="0" smtClean="0"/>
              <a:t>Off road vehicles such as ATV’s, snow mobiles, fan/air boats and small aircraft are often used by Native Americans that don’t have a road system or live in an isolated area.</a:t>
            </a:r>
          </a:p>
          <a:p>
            <a:endParaRPr lang="en-US" dirty="0" smtClean="0"/>
          </a:p>
          <a:p>
            <a:r>
              <a:rPr lang="en-US" dirty="0" smtClean="0"/>
              <a:t>In these situations, there may not be a safe option to use a CR.</a:t>
            </a:r>
          </a:p>
          <a:p>
            <a:r>
              <a:rPr lang="en-US" dirty="0" smtClean="0"/>
              <a:t>Safer choices may be:</a:t>
            </a:r>
          </a:p>
          <a:p>
            <a:r>
              <a:rPr lang="en-US" dirty="0" smtClean="0"/>
              <a:t>● Use another vehicle</a:t>
            </a:r>
          </a:p>
          <a:p>
            <a:r>
              <a:rPr lang="en-US" dirty="0" smtClean="0"/>
              <a:t>● Limit the amount of travel time and use the proper safety equipment (i.e. helmets) </a:t>
            </a:r>
          </a:p>
          <a:p>
            <a:r>
              <a:rPr lang="en-US" dirty="0" smtClean="0"/>
              <a:t>● Frequently check to make sure the child is okay</a:t>
            </a:r>
          </a:p>
          <a:p>
            <a:pPr>
              <a:buFontTx/>
              <a:buChar char="•"/>
            </a:pPr>
            <a:endParaRPr lang="en-US" dirty="0" smtClean="0"/>
          </a:p>
          <a:p>
            <a:r>
              <a:rPr lang="en-US" dirty="0" smtClean="0"/>
              <a:t>No CR manufacturer approves their CR to be installed in vehicles that are not designed for CR</a:t>
            </a:r>
          </a:p>
        </p:txBody>
      </p:sp>
    </p:spTree>
    <p:extLst>
      <p:ext uri="{BB962C8B-B14F-4D97-AF65-F5344CB8AC3E}">
        <p14:creationId xmlns:p14="http://schemas.microsoft.com/office/powerpoint/2010/main" val="4186268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p>
          <a:p>
            <a:r>
              <a:rPr lang="en-US" dirty="0" smtClean="0"/>
              <a:t>Ok,</a:t>
            </a:r>
            <a:r>
              <a:rPr lang="en-US" baseline="0" dirty="0" smtClean="0"/>
              <a:t> this concludes part 1 of the Law Enforcement Training session.  It gave you an </a:t>
            </a:r>
            <a:r>
              <a:rPr lang="en-US" sz="1200" baseline="0" dirty="0" smtClean="0"/>
              <a:t>overview of Crash dynamics and why car seats and seat belts help keep children secure in a vehicle.</a:t>
            </a:r>
            <a:endParaRPr lang="en-US" baseline="0" dirty="0" smtClean="0"/>
          </a:p>
          <a:p>
            <a:endParaRPr lang="en-US" baseline="0" dirty="0" smtClean="0"/>
          </a:p>
          <a:p>
            <a:r>
              <a:rPr lang="en-US" baseline="0" dirty="0" smtClean="0"/>
              <a:t>. When you’re ready, please continue with part 2, which gives information about different types of child restraints.   </a:t>
            </a:r>
            <a:endParaRPr lang="en-US" dirty="0" smtClean="0"/>
          </a:p>
        </p:txBody>
      </p:sp>
    </p:spTree>
    <p:extLst>
      <p:ext uri="{BB962C8B-B14F-4D97-AF65-F5344CB8AC3E}">
        <p14:creationId xmlns:p14="http://schemas.microsoft.com/office/powerpoint/2010/main" val="1614765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original law enforcement training a pretest was conducted.  This was designed to determine how much you know at the beginning of the course and later how much </a:t>
            </a:r>
            <a:r>
              <a:rPr lang="en-US" baseline="0" dirty="0" err="1" smtClean="0"/>
              <a:t>youi</a:t>
            </a:r>
            <a:r>
              <a:rPr lang="en-US" baseline="0" dirty="0" smtClean="0"/>
              <a:t> have learned after the course. There is a link on the screen that will take you to the pretest.</a:t>
            </a:r>
            <a:endParaRPr lang="en-US" dirty="0"/>
          </a:p>
        </p:txBody>
      </p:sp>
      <p:sp>
        <p:nvSpPr>
          <p:cNvPr id="4" name="Slide Number Placeholder 3"/>
          <p:cNvSpPr>
            <a:spLocks noGrp="1"/>
          </p:cNvSpPr>
          <p:nvPr>
            <p:ph type="sldNum" sz="quarter" idx="10"/>
          </p:nvPr>
        </p:nvSpPr>
        <p:spPr/>
        <p:txBody>
          <a:bodyPr/>
          <a:lstStyle/>
          <a:p>
            <a:fld id="{B5F2AA07-72F0-481A-AD8B-99FF9EA35DB4}" type="slidenum">
              <a:rPr lang="en-US" smtClean="0"/>
              <a:pPr/>
              <a:t>2</a:t>
            </a:fld>
            <a:endParaRPr lang="en-US" dirty="0"/>
          </a:p>
        </p:txBody>
      </p:sp>
    </p:spTree>
    <p:extLst>
      <p:ext uri="{BB962C8B-B14F-4D97-AF65-F5344CB8AC3E}">
        <p14:creationId xmlns:p14="http://schemas.microsoft.com/office/powerpoint/2010/main" val="3567934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video</a:t>
            </a:r>
            <a:r>
              <a:rPr lang="en-US" baseline="0" dirty="0" smtClean="0"/>
              <a:t> Securing our Future, Native American Child Passenger Safety introduces the </a:t>
            </a:r>
            <a:r>
              <a:rPr lang="en-US" baseline="0" dirty="0" err="1" smtClean="0"/>
              <a:t>paricipants</a:t>
            </a:r>
            <a:r>
              <a:rPr lang="en-US" baseline="0" dirty="0" smtClean="0"/>
              <a:t> to the basic overview of child </a:t>
            </a:r>
            <a:r>
              <a:rPr lang="en-US" baseline="0" dirty="0" err="1" smtClean="0"/>
              <a:t>pasengeer</a:t>
            </a:r>
            <a:r>
              <a:rPr lang="en-US" baseline="0" dirty="0" smtClean="0"/>
              <a:t> safety while addressing issues that are unique to Native American </a:t>
            </a:r>
            <a:r>
              <a:rPr lang="en-US" baseline="0" dirty="0" err="1" smtClean="0"/>
              <a:t>communites</a:t>
            </a:r>
            <a:r>
              <a:rPr lang="en-US" baseline="0" dirty="0" smtClean="0"/>
              <a:t>.  The video is about 12 minutes long</a:t>
            </a:r>
            <a:endParaRPr lang="en-US" dirty="0"/>
          </a:p>
        </p:txBody>
      </p:sp>
      <p:sp>
        <p:nvSpPr>
          <p:cNvPr id="4" name="Slide Number Placeholder 3"/>
          <p:cNvSpPr>
            <a:spLocks noGrp="1"/>
          </p:cNvSpPr>
          <p:nvPr>
            <p:ph type="sldNum" sz="quarter" idx="10"/>
          </p:nvPr>
        </p:nvSpPr>
        <p:spPr/>
        <p:txBody>
          <a:bodyPr/>
          <a:lstStyle/>
          <a:p>
            <a:fld id="{B5F2AA07-72F0-481A-AD8B-99FF9EA35DB4}" type="slidenum">
              <a:rPr lang="en-US" smtClean="0"/>
              <a:pPr/>
              <a:t>3</a:t>
            </a:fld>
            <a:endParaRPr lang="en-US" dirty="0"/>
          </a:p>
        </p:txBody>
      </p:sp>
    </p:spTree>
    <p:extLst>
      <p:ext uri="{BB962C8B-B14F-4D97-AF65-F5344CB8AC3E}">
        <p14:creationId xmlns:p14="http://schemas.microsoft.com/office/powerpoint/2010/main" val="687199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The emphasis in this course is places on ensuring that your learning experience </a:t>
            </a:r>
            <a:r>
              <a:rPr lang="en-US" altLang="en-US" dirty="0" smtClean="0"/>
              <a:t>will </a:t>
            </a:r>
            <a:r>
              <a:rPr lang="en-US" altLang="en-US" dirty="0" smtClean="0"/>
              <a:t>successfully prepare you to achieve the main purpose-to help caregivers safely transport their families.</a:t>
            </a:r>
          </a:p>
          <a:p>
            <a:pPr eaLnBrk="1" hangingPunct="1">
              <a:spcBef>
                <a:spcPct val="0"/>
              </a:spcBef>
            </a:pPr>
            <a:r>
              <a:rPr lang="en-US" altLang="en-US" dirty="0" smtClean="0"/>
              <a:t>So this course has been designed using the Learn, Practice, Explain Model.</a:t>
            </a:r>
          </a:p>
          <a:p>
            <a:pPr eaLnBrk="1" hangingPunct="1">
              <a:spcBef>
                <a:spcPct val="0"/>
              </a:spcBef>
            </a:pPr>
            <a:r>
              <a:rPr lang="en-US" altLang="en-US" dirty="0" smtClean="0"/>
              <a:t>In Law Enforcement training, you </a:t>
            </a:r>
            <a:r>
              <a:rPr lang="en-US" altLang="en-US" dirty="0" smtClean="0"/>
              <a:t>probably </a:t>
            </a:r>
            <a:r>
              <a:rPr lang="en-US" altLang="en-US" dirty="0" smtClean="0"/>
              <a:t>use the “Tell, Show, Do” model. </a:t>
            </a:r>
            <a:r>
              <a:rPr lang="en-US" altLang="en-US" dirty="0" smtClean="0"/>
              <a:t> .</a:t>
            </a:r>
          </a:p>
          <a:p>
            <a:pPr eaLnBrk="1" hangingPunct="1">
              <a:spcBef>
                <a:spcPct val="0"/>
              </a:spcBef>
            </a:pPr>
            <a:endParaRPr lang="en-US" altLang="en-US" dirty="0" smtClean="0"/>
          </a:p>
          <a:p>
            <a:pPr eaLnBrk="1" hangingPunct="1">
              <a:spcBef>
                <a:spcPct val="0"/>
              </a:spcBef>
            </a:pPr>
            <a:r>
              <a:rPr lang="en-US" altLang="en-US" dirty="0" smtClean="0"/>
              <a:t>Learn(Tell)-learn the facts/skills/information.  Seek ways to stay updated.  (CPS information is often updated), Then</a:t>
            </a:r>
          </a:p>
          <a:p>
            <a:pPr eaLnBrk="1" hangingPunct="1">
              <a:spcBef>
                <a:spcPct val="0"/>
              </a:spcBef>
            </a:pPr>
            <a:r>
              <a:rPr lang="en-US" altLang="en-US" dirty="0" smtClean="0"/>
              <a:t>Practice </a:t>
            </a:r>
            <a:r>
              <a:rPr lang="en-US" altLang="en-US" dirty="0" smtClean="0"/>
              <a:t>(Show)-you new skills and share information.</a:t>
            </a:r>
          </a:p>
          <a:p>
            <a:pPr eaLnBrk="1" hangingPunct="1">
              <a:spcBef>
                <a:spcPct val="0"/>
              </a:spcBef>
            </a:pPr>
            <a:r>
              <a:rPr lang="en-US" altLang="en-US" dirty="0" smtClean="0"/>
              <a:t>Explain (Do)-(teach) what you have learned to </a:t>
            </a:r>
            <a:r>
              <a:rPr lang="en-US" altLang="en-US" dirty="0" smtClean="0"/>
              <a:t>caregivers and drivers.</a:t>
            </a:r>
            <a:endParaRPr lang="en-US" altLang="en-US" dirty="0"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90ADFA4A-F099-465B-A91C-9B8BE8265197}" type="slidenum">
              <a:rPr lang="en-US" altLang="en-US"/>
              <a:pPr/>
              <a:t>4</a:t>
            </a:fld>
            <a:endParaRPr lang="en-US" altLang="en-US"/>
          </a:p>
        </p:txBody>
      </p:sp>
    </p:spTree>
    <p:extLst>
      <p:ext uri="{BB962C8B-B14F-4D97-AF65-F5344CB8AC3E}">
        <p14:creationId xmlns:p14="http://schemas.microsoft.com/office/powerpoint/2010/main" val="2573811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According to the Centers for Disease Control and Prevention: </a:t>
            </a:r>
            <a:r>
              <a:rPr lang="en-US" u="sng" dirty="0" smtClean="0"/>
              <a:t>www.cdc.gov/ncipc/wisqars/</a:t>
            </a:r>
          </a:p>
          <a:p>
            <a:r>
              <a:rPr lang="en-US" dirty="0" smtClean="0"/>
              <a:t>motor vehicle crashes are the leading cause of death for Native Americans ages 1-44.</a:t>
            </a:r>
          </a:p>
          <a:p>
            <a:r>
              <a:rPr lang="en-US" dirty="0" smtClean="0"/>
              <a:t>In addition, more Native American children, ages 1-16, die from motor vehicle crashes than from any other cause.</a:t>
            </a:r>
          </a:p>
          <a:p>
            <a:endParaRPr lang="en-US" dirty="0" smtClean="0"/>
          </a:p>
          <a:p>
            <a:r>
              <a:rPr lang="en-US" sz="1200" i="1" dirty="0" smtClean="0">
                <a:latin typeface="Candara" panose="020E0502030303020204" pitchFamily="34" charset="0"/>
              </a:rPr>
              <a:t>Most motor vehicle fatalities occur within 10 miles or less from home</a:t>
            </a:r>
            <a:endParaRPr lang="en-US" dirty="0"/>
          </a:p>
        </p:txBody>
      </p:sp>
      <p:sp>
        <p:nvSpPr>
          <p:cNvPr id="4" name="Slide Number Placeholder 3"/>
          <p:cNvSpPr>
            <a:spLocks noGrp="1"/>
          </p:cNvSpPr>
          <p:nvPr>
            <p:ph type="sldNum" sz="quarter" idx="10"/>
          </p:nvPr>
        </p:nvSpPr>
        <p:spPr/>
        <p:txBody>
          <a:bodyPr/>
          <a:lstStyle/>
          <a:p>
            <a:fld id="{B5F2AA07-72F0-481A-AD8B-99FF9EA35DB4}" type="slidenum">
              <a:rPr lang="en-US" smtClean="0"/>
              <a:pPr/>
              <a:t>5</a:t>
            </a:fld>
            <a:endParaRPr lang="en-US" dirty="0"/>
          </a:p>
        </p:txBody>
      </p:sp>
    </p:spTree>
    <p:extLst>
      <p:ext uri="{BB962C8B-B14F-4D97-AF65-F5344CB8AC3E}">
        <p14:creationId xmlns:p14="http://schemas.microsoft.com/office/powerpoint/2010/main" val="333282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altLang="en-US" dirty="0" smtClean="0"/>
              <a:t>Deaths from crashes are only the tip of the iceberg. There are many more injuries than deaths every year.  A lot of times you could ask some older people, and they could tell you that a facial scar or disfigurement was from a car crash, where they might have hit the dash of door, or other part of the car.</a:t>
            </a:r>
          </a:p>
          <a:p>
            <a:pPr eaLnBrk="1" hangingPunct="1">
              <a:spcBef>
                <a:spcPct val="0"/>
              </a:spcBef>
            </a:pPr>
            <a:endParaRPr lang="en-US" altLang="en-US" dirty="0" smtClean="0"/>
          </a:p>
          <a:p>
            <a:pPr eaLnBrk="1" hangingPunct="1">
              <a:spcBef>
                <a:spcPct val="0"/>
              </a:spcBef>
            </a:pPr>
            <a:r>
              <a:rPr lang="en-US" altLang="en-US" dirty="0" smtClean="0"/>
              <a:t>For every child who dies from an injury, many others are put in the hospital. And even more need care in emergency rooms, clinics and doctors’ offices.</a:t>
            </a:r>
          </a:p>
          <a:p>
            <a:pPr eaLnBrk="1" hangingPunct="1">
              <a:spcBef>
                <a:spcPct val="0"/>
              </a:spcBef>
            </a:pPr>
            <a:endParaRPr lang="en-US" altLang="en-US" dirty="0" smtClean="0"/>
          </a:p>
          <a:p>
            <a:pPr eaLnBrk="1" hangingPunct="1">
              <a:spcBef>
                <a:spcPct val="0"/>
              </a:spcBef>
            </a:pPr>
            <a:r>
              <a:rPr lang="en-US" altLang="en-US" dirty="0" smtClean="0"/>
              <a:t>Some injuries are very serious and can change a child’s life forever.  </a:t>
            </a:r>
          </a:p>
          <a:p>
            <a:pPr eaLnBrk="1" hangingPunct="1">
              <a:spcBef>
                <a:spcPct val="0"/>
              </a:spcBef>
            </a:pPr>
            <a:endParaRPr lang="en-US" altLang="en-US" dirty="0" smtClean="0"/>
          </a:p>
        </p:txBody>
      </p:sp>
      <p:sp>
        <p:nvSpPr>
          <p:cNvPr id="4" name="Slide Number Placeholder 3"/>
          <p:cNvSpPr>
            <a:spLocks noGrp="1"/>
          </p:cNvSpPr>
          <p:nvPr>
            <p:ph type="sldNum" sz="quarter" idx="10"/>
          </p:nvPr>
        </p:nvSpPr>
        <p:spPr/>
        <p:txBody>
          <a:bodyPr/>
          <a:lstStyle/>
          <a:p>
            <a:fld id="{B5F2AA07-72F0-481A-AD8B-99FF9EA35DB4}" type="slidenum">
              <a:rPr lang="en-US" smtClean="0"/>
              <a:pPr/>
              <a:t>6</a:t>
            </a:fld>
            <a:endParaRPr lang="en-US"/>
          </a:p>
        </p:txBody>
      </p:sp>
    </p:spTree>
    <p:extLst>
      <p:ext uri="{BB962C8B-B14F-4D97-AF65-F5344CB8AC3E}">
        <p14:creationId xmlns:p14="http://schemas.microsoft.com/office/powerpoint/2010/main" val="278441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This </a:t>
            </a:r>
            <a:r>
              <a:rPr lang="en-US" altLang="en-US" dirty="0" smtClean="0"/>
              <a:t>map of the Colville</a:t>
            </a:r>
            <a:r>
              <a:rPr lang="en-US" altLang="en-US" baseline="0" dirty="0" smtClean="0"/>
              <a:t> Indian Reservation</a:t>
            </a:r>
            <a:r>
              <a:rPr lang="en-US" altLang="en-US" dirty="0" smtClean="0"/>
              <a:t> </a:t>
            </a:r>
            <a:r>
              <a:rPr lang="en-US" altLang="en-US" dirty="0" smtClean="0"/>
              <a:t>shows the locations of different car crashes on the Colville </a:t>
            </a:r>
            <a:r>
              <a:rPr lang="en-US" altLang="en-US" dirty="0" smtClean="0"/>
              <a:t>Reservation from 2007-2014.  </a:t>
            </a:r>
            <a:r>
              <a:rPr lang="en-US" altLang="en-US" dirty="0" smtClean="0"/>
              <a:t>The yellow markers are crashes with injuries, and the red markers show crashes where there were fatalities.  Almost every reservation has a road or location where there have been a lot of car crashes. </a:t>
            </a: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You may be able to find similar information</a:t>
            </a:r>
            <a:r>
              <a:rPr lang="en-US" altLang="en-US" baseline="0" dirty="0" smtClean="0"/>
              <a:t> for your tribe or community.  It is helpful to understand where crashes are occurring. </a:t>
            </a:r>
            <a:endParaRPr lang="en-US" altLang="en-US" dirty="0"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17742BA5-16C8-489A-9632-3DB131BE2B50}" type="slidenum">
              <a:rPr lang="en-US" altLang="en-US"/>
              <a:pPr/>
              <a:t>7</a:t>
            </a:fld>
            <a:endParaRPr lang="en-US" altLang="en-US"/>
          </a:p>
        </p:txBody>
      </p:sp>
    </p:spTree>
    <p:extLst>
      <p:ext uri="{BB962C8B-B14F-4D97-AF65-F5344CB8AC3E}">
        <p14:creationId xmlns:p14="http://schemas.microsoft.com/office/powerpoint/2010/main" val="1114948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are challenges to surviving a crash?</a:t>
            </a:r>
          </a:p>
          <a:p>
            <a:endParaRPr lang="en-US" dirty="0" smtClean="0"/>
          </a:p>
          <a:p>
            <a:r>
              <a:rPr lang="en-US" dirty="0" smtClean="0"/>
              <a:t>Non-use of CRs/safety belts remain a problem, especially in Native American communities.  You can help educate your community about CR and seatbelt use.</a:t>
            </a:r>
          </a:p>
          <a:p>
            <a:endParaRPr lang="en-US" dirty="0" smtClean="0"/>
          </a:p>
          <a:p>
            <a:r>
              <a:rPr lang="en-US" dirty="0" smtClean="0"/>
              <a:t>Misuse rates vary from 73% to over 90%. In some Native American communities misuse rates are even higher. Correct installation and use of a CR can sometimes be difficult and leads to misuse.</a:t>
            </a:r>
          </a:p>
          <a:p>
            <a:endParaRPr lang="en-US" dirty="0" smtClean="0"/>
          </a:p>
          <a:p>
            <a:r>
              <a:rPr lang="en-US" dirty="0" smtClean="0"/>
              <a:t>Studies show that correct restraint use drops as children get older. Most children are restrained during the first year of life because they appear to be more fragile and need more protection. However, there is a drop in use for children from 1 to 3 years of age and a bigger drop from 4 to 7. This age group is seen as too big for a CR yet too small for seat belts alone.</a:t>
            </a:r>
          </a:p>
          <a:p>
            <a:endParaRPr lang="en-US" dirty="0" smtClean="0"/>
          </a:p>
          <a:p>
            <a:r>
              <a:rPr lang="en-US" dirty="0" smtClean="0"/>
              <a:t>It is important to review educational materials every year to be sure you are providing accurate and current information. By understanding correct use of CRs and seatbelts, it will be easy to see misuse and offer education to correct it.</a:t>
            </a:r>
          </a:p>
          <a:p>
            <a:endParaRPr lang="en-US" dirty="0" smtClean="0"/>
          </a:p>
        </p:txBody>
      </p:sp>
      <p:sp>
        <p:nvSpPr>
          <p:cNvPr id="4" name="Slide Number Placeholder 3"/>
          <p:cNvSpPr>
            <a:spLocks noGrp="1"/>
          </p:cNvSpPr>
          <p:nvPr>
            <p:ph type="sldNum" sz="quarter" idx="10"/>
          </p:nvPr>
        </p:nvSpPr>
        <p:spPr/>
        <p:txBody>
          <a:bodyPr/>
          <a:lstStyle/>
          <a:p>
            <a:fld id="{B5F2AA07-72F0-481A-AD8B-99FF9EA35DB4}" type="slidenum">
              <a:rPr lang="en-US" smtClean="0"/>
              <a:pPr/>
              <a:t>8</a:t>
            </a:fld>
            <a:endParaRPr lang="en-US" dirty="0"/>
          </a:p>
        </p:txBody>
      </p:sp>
    </p:spTree>
    <p:extLst>
      <p:ext uri="{BB962C8B-B14F-4D97-AF65-F5344CB8AC3E}">
        <p14:creationId xmlns:p14="http://schemas.microsoft.com/office/powerpoint/2010/main" val="518931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altLang="en-US" dirty="0" smtClean="0"/>
              <a:t>Children tend to have larger heads, so they have a higher center of gravity.  Their bodies are smaller in proportion to their heads.  .  Their bones are softer, and the hips are more rounded.  Stomach muscles are weaker,  Vehicles and seat belts are designed for adults, so they will not fit a child like they would an </a:t>
            </a:r>
            <a:r>
              <a:rPr lang="en-US" altLang="en-US" dirty="0" smtClean="0"/>
              <a:t>adult:</a:t>
            </a: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These make it more important to buckle up children.</a:t>
            </a:r>
          </a:p>
          <a:p>
            <a:pPr eaLnBrk="1" hangingPunct="1">
              <a:spcBef>
                <a:spcPct val="0"/>
              </a:spcBef>
            </a:pPr>
            <a:r>
              <a:rPr lang="en-US" altLang="en-US" dirty="0" smtClean="0"/>
              <a:t>Vehicles are not built for kids. Most safety features in vehicles are built with adults in mind. Therefore, children are at greater risk of getting hurt than </a:t>
            </a:r>
            <a:r>
              <a:rPr lang="en-US" altLang="en-US" dirty="0" err="1" smtClean="0"/>
              <a:t>adultswhen</a:t>
            </a:r>
            <a:r>
              <a:rPr lang="en-US" altLang="en-US" baseline="0" dirty="0" smtClean="0"/>
              <a:t> they are not properly restrained.</a:t>
            </a:r>
            <a:endParaRPr lang="en-US" altLang="en-US" dirty="0" smtClean="0"/>
          </a:p>
          <a:p>
            <a:pPr eaLnBrk="1" hangingPunct="1">
              <a:spcBef>
                <a:spcPct val="0"/>
              </a:spcBef>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B5F2AA07-72F0-481A-AD8B-99FF9EA35DB4}" type="slidenum">
              <a:rPr lang="en-US" smtClean="0"/>
              <a:pPr/>
              <a:t>9</a:t>
            </a:fld>
            <a:endParaRPr lang="en-US" dirty="0"/>
          </a:p>
        </p:txBody>
      </p:sp>
    </p:spTree>
    <p:extLst>
      <p:ext uri="{BB962C8B-B14F-4D97-AF65-F5344CB8AC3E}">
        <p14:creationId xmlns:p14="http://schemas.microsoft.com/office/powerpoint/2010/main" val="4102354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2598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4260BE6-DBAE-4FDD-BA4F-3074CB17706E}" type="datetimeFigureOut">
              <a:rPr lang="en-US" smtClean="0"/>
              <a:pPr/>
              <a:t>6/18/2015</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A34D241-BFFF-4458-B99C-33DD1E880EFA}" type="slidenum">
              <a:rPr lang="en-US" smtClean="0"/>
              <a:pPr/>
              <a:t>‹#›</a:t>
            </a:fld>
            <a:endParaRPr lang="en-US" dirty="0"/>
          </a:p>
        </p:txBody>
      </p:sp>
    </p:spTree>
    <p:extLst>
      <p:ext uri="{BB962C8B-B14F-4D97-AF65-F5344CB8AC3E}">
        <p14:creationId xmlns:p14="http://schemas.microsoft.com/office/powerpoint/2010/main" val="104829723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4260BE6-DBAE-4FDD-BA4F-3074CB17706E}" type="datetimeFigureOut">
              <a:rPr lang="en-US" smtClean="0"/>
              <a:pPr/>
              <a:t>6/18/2015</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A34D241-BFFF-4458-B99C-33DD1E880EFA}" type="slidenum">
              <a:rPr lang="en-US" smtClean="0"/>
              <a:pPr/>
              <a:t>‹#›</a:t>
            </a:fld>
            <a:endParaRPr lang="en-US" dirty="0"/>
          </a:p>
        </p:txBody>
      </p:sp>
    </p:spTree>
    <p:extLst>
      <p:ext uri="{BB962C8B-B14F-4D97-AF65-F5344CB8AC3E}">
        <p14:creationId xmlns:p14="http://schemas.microsoft.com/office/powerpoint/2010/main" val="213037119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3369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a:xfrm>
            <a:off x="304800" y="457200"/>
            <a:ext cx="8686800" cy="838200"/>
          </a:xfrm>
          <a:prstGeom prst="rect">
            <a:avLst/>
          </a:prstGeom>
        </p:spPr>
        <p:txBody>
          <a:bodyPr/>
          <a:lstStyle/>
          <a:p>
            <a:r>
              <a:rPr kumimoji="0" lang="en-US" smtClean="0"/>
              <a:t>Click to edit Master title style</a:t>
            </a:r>
            <a:endParaRPr kumimoji="0" lang="en-US"/>
          </a:p>
        </p:txBody>
      </p:sp>
      <p:sp>
        <p:nvSpPr>
          <p:cNvPr id="27" name="Content Placeholder 26"/>
          <p:cNvSpPr>
            <a:spLocks noGrp="1"/>
          </p:cNvSpPr>
          <p:nvPr>
            <p:ph idx="1"/>
          </p:nvPr>
        </p:nvSpPr>
        <p:spPr>
          <a:xfrm>
            <a:off x="304800" y="1554162"/>
            <a:ext cx="8686800" cy="4525963"/>
          </a:xfrm>
          <a:prstGeom prst="rect">
            <a:avLst/>
          </a:prstGeo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a:xfrm>
            <a:off x="6477000" y="76200"/>
            <a:ext cx="2514600" cy="288925"/>
          </a:xfrm>
          <a:prstGeom prst="rect">
            <a:avLst/>
          </a:prstGeom>
        </p:spPr>
        <p:txBody>
          <a:bodyPr/>
          <a:lstStyle/>
          <a:p>
            <a:fld id="{41AC7662-2DE4-3C4F-B556-9E074A8110BE}" type="datetime1">
              <a:rPr lang="en-US" smtClean="0"/>
              <a:pPr/>
              <a:t>6/18/2015</a:t>
            </a:fld>
            <a:endParaRPr lang="en-US"/>
          </a:p>
        </p:txBody>
      </p:sp>
      <p:sp>
        <p:nvSpPr>
          <p:cNvPr id="19" name="Footer Placeholder 18"/>
          <p:cNvSpPr>
            <a:spLocks noGrp="1"/>
          </p:cNvSpPr>
          <p:nvPr>
            <p:ph type="ftr" sz="quarter" idx="11"/>
          </p:nvPr>
        </p:nvSpPr>
        <p:spPr>
          <a:xfrm>
            <a:off x="3581400" y="76200"/>
            <a:ext cx="2895600" cy="288925"/>
          </a:xfrm>
          <a:prstGeom prst="rect">
            <a:avLst/>
          </a:prstGeom>
        </p:spPr>
        <p:txBody>
          <a:bodyPr/>
          <a:lstStyle/>
          <a:p>
            <a:endParaRPr lang="en-US"/>
          </a:p>
        </p:txBody>
      </p:sp>
      <p:sp>
        <p:nvSpPr>
          <p:cNvPr id="16" name="Slide Number Placeholder 15"/>
          <p:cNvSpPr>
            <a:spLocks noGrp="1"/>
          </p:cNvSpPr>
          <p:nvPr>
            <p:ph type="sldNum" sz="quarter" idx="12"/>
          </p:nvPr>
        </p:nvSpPr>
        <p:spPr>
          <a:xfrm>
            <a:off x="8229600" y="6473952"/>
            <a:ext cx="758952" cy="246888"/>
          </a:xfrm>
          <a:prstGeom prst="rect">
            <a:avLst/>
          </a:prstGeom>
        </p:spPr>
        <p:txBody>
          <a:bodyPr/>
          <a:lstStyle/>
          <a:p>
            <a:fld id="{A3A94432-25B0-402D-8BB3-CFEE0D3F87AF}" type="slidenum">
              <a:rPr lang="en-US" smtClean="0"/>
              <a:pPr/>
              <a:t>‹#›</a:t>
            </a:fld>
            <a:endParaRPr lang="en-US"/>
          </a:p>
        </p:txBody>
      </p:sp>
    </p:spTree>
    <p:extLst>
      <p:ext uri="{BB962C8B-B14F-4D97-AF65-F5344CB8AC3E}">
        <p14:creationId xmlns:p14="http://schemas.microsoft.com/office/powerpoint/2010/main" val="114345956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a:prstGeom prst="rect">
            <a:avLst/>
          </a:prstGeo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a:prstGeom prst="rect">
            <a:avLst/>
          </a:prstGeo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a:prstGeom prst="rect">
            <a:avLst/>
          </a:prstGeo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a:xfrm>
            <a:off x="6477000" y="76200"/>
            <a:ext cx="2514600" cy="288925"/>
          </a:xfrm>
          <a:prstGeom prst="rect">
            <a:avLst/>
          </a:prstGeom>
        </p:spPr>
        <p:txBody>
          <a:bodyPr/>
          <a:lstStyle/>
          <a:p>
            <a:fld id="{BE169C79-0ECB-914F-B67D-19D0FDB96ADE}" type="datetime1">
              <a:rPr lang="en-US" smtClean="0"/>
              <a:pPr/>
              <a:t>6/18/2015</a:t>
            </a:fld>
            <a:endParaRPr lang="en-US"/>
          </a:p>
        </p:txBody>
      </p:sp>
      <p:sp>
        <p:nvSpPr>
          <p:cNvPr id="10" name="Footer Placeholder 9"/>
          <p:cNvSpPr>
            <a:spLocks noGrp="1"/>
          </p:cNvSpPr>
          <p:nvPr>
            <p:ph type="ftr" sz="quarter" idx="11"/>
          </p:nvPr>
        </p:nvSpPr>
        <p:spPr>
          <a:xfrm>
            <a:off x="3124200" y="76200"/>
            <a:ext cx="3352800" cy="288925"/>
          </a:xfrm>
          <a:prstGeom prst="rect">
            <a:avLst/>
          </a:prstGeom>
        </p:spPr>
        <p:txBody>
          <a:bodyPr/>
          <a:lstStyle/>
          <a:p>
            <a:endParaRPr lang="en-US"/>
          </a:p>
        </p:txBody>
      </p:sp>
      <p:sp>
        <p:nvSpPr>
          <p:cNvPr id="31" name="Slide Number Placeholder 30"/>
          <p:cNvSpPr>
            <a:spLocks noGrp="1"/>
          </p:cNvSpPr>
          <p:nvPr>
            <p:ph type="sldNum" sz="quarter" idx="12"/>
          </p:nvPr>
        </p:nvSpPr>
        <p:spPr>
          <a:xfrm>
            <a:off x="8229600" y="6477000"/>
            <a:ext cx="762000" cy="244475"/>
          </a:xfrm>
          <a:prstGeom prst="rect">
            <a:avLst/>
          </a:prstGeom>
        </p:spPr>
        <p:txBody>
          <a:bodyPr/>
          <a:lstStyle/>
          <a:p>
            <a:fld id="{A3A94432-25B0-402D-8BB3-CFEE0D3F87AF}" type="slidenum">
              <a:rPr lang="en-US" smtClean="0"/>
              <a:pPr/>
              <a:t>‹#›</a:t>
            </a:fld>
            <a:endParaRPr lang="en-US"/>
          </a:p>
        </p:txBody>
      </p:sp>
    </p:spTree>
    <p:extLst>
      <p:ext uri="{BB962C8B-B14F-4D97-AF65-F5344CB8AC3E}">
        <p14:creationId xmlns:p14="http://schemas.microsoft.com/office/powerpoint/2010/main" val="87321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xfrm>
            <a:off x="6477000" y="76200"/>
            <a:ext cx="2514600" cy="288925"/>
          </a:xfrm>
          <a:prstGeom prst="rect">
            <a:avLst/>
          </a:prstGeom>
          <a:ln/>
        </p:spPr>
        <p:txBody>
          <a:bodyPr/>
          <a:lstStyle>
            <a:lvl1pPr>
              <a:defRPr/>
            </a:lvl1pPr>
          </a:lstStyle>
          <a:p>
            <a:pPr>
              <a:defRPr/>
            </a:pPr>
            <a:fld id="{98989590-25AB-2644-A521-84A671989F2D}" type="datetime1">
              <a:rPr lang="en-US" smtClean="0"/>
              <a:pPr>
                <a:defRPr/>
              </a:pPr>
              <a:t>6/18/2015</a:t>
            </a:fld>
            <a:endParaRPr lang="en-US"/>
          </a:p>
        </p:txBody>
      </p:sp>
      <p:sp>
        <p:nvSpPr>
          <p:cNvPr id="6" name="Rectangle 20"/>
          <p:cNvSpPr>
            <a:spLocks noGrp="1" noChangeArrowheads="1"/>
          </p:cNvSpPr>
          <p:nvPr>
            <p:ph type="ftr" sz="quarter" idx="11"/>
          </p:nvPr>
        </p:nvSpPr>
        <p:spPr>
          <a:xfrm>
            <a:off x="3124200" y="76200"/>
            <a:ext cx="3352800" cy="288925"/>
          </a:xfrm>
          <a:prstGeom prst="rect">
            <a:avLst/>
          </a:prstGeom>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xfrm>
            <a:off x="8229600" y="6477000"/>
            <a:ext cx="762000" cy="244475"/>
          </a:xfrm>
          <a:prstGeom prst="rect">
            <a:avLst/>
          </a:prstGeom>
          <a:ln/>
        </p:spPr>
        <p:txBody>
          <a:bodyPr/>
          <a:lstStyle>
            <a:lvl1pPr>
              <a:defRPr/>
            </a:lvl1pPr>
          </a:lstStyle>
          <a:p>
            <a:pPr>
              <a:defRPr/>
            </a:pPr>
            <a:fld id="{27A19DE1-CAA5-47C5-9525-C6DC11596A28}" type="slidenum">
              <a:rPr lang="en-US"/>
              <a:pPr>
                <a:defRPr/>
              </a:pPr>
              <a:t>‹#›</a:t>
            </a:fld>
            <a:endParaRPr lang="en-US"/>
          </a:p>
        </p:txBody>
      </p:sp>
    </p:spTree>
    <p:extLst>
      <p:ext uri="{BB962C8B-B14F-4D97-AF65-F5344CB8AC3E}">
        <p14:creationId xmlns:p14="http://schemas.microsoft.com/office/powerpoint/2010/main" val="3672147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xfrm>
            <a:off x="6477000" y="76200"/>
            <a:ext cx="2514600" cy="288925"/>
          </a:xfrm>
          <a:prstGeom prst="rect">
            <a:avLst/>
          </a:prstGeom>
          <a:ln/>
        </p:spPr>
        <p:txBody>
          <a:bodyPr/>
          <a:lstStyle>
            <a:lvl1pPr>
              <a:defRPr/>
            </a:lvl1pPr>
          </a:lstStyle>
          <a:p>
            <a:pPr>
              <a:defRPr/>
            </a:pPr>
            <a:fld id="{C4A12586-46BB-A146-8C37-7C1D71086FB2}" type="datetime1">
              <a:rPr lang="en-US" smtClean="0"/>
              <a:pPr>
                <a:defRPr/>
              </a:pPr>
              <a:t>6/18/2015</a:t>
            </a:fld>
            <a:endParaRPr lang="en-US"/>
          </a:p>
        </p:txBody>
      </p:sp>
      <p:sp>
        <p:nvSpPr>
          <p:cNvPr id="6" name="Rectangle 20"/>
          <p:cNvSpPr>
            <a:spLocks noGrp="1" noChangeArrowheads="1"/>
          </p:cNvSpPr>
          <p:nvPr>
            <p:ph type="ftr" sz="quarter" idx="11"/>
          </p:nvPr>
        </p:nvSpPr>
        <p:spPr>
          <a:xfrm>
            <a:off x="3124200" y="76200"/>
            <a:ext cx="3352800" cy="288925"/>
          </a:xfrm>
          <a:prstGeom prst="rect">
            <a:avLst/>
          </a:prstGeom>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xfrm>
            <a:off x="8229600" y="6477000"/>
            <a:ext cx="762000" cy="244475"/>
          </a:xfrm>
          <a:prstGeom prst="rect">
            <a:avLst/>
          </a:prstGeom>
          <a:ln/>
        </p:spPr>
        <p:txBody>
          <a:bodyPr/>
          <a:lstStyle>
            <a:lvl1pPr>
              <a:defRPr/>
            </a:lvl1pPr>
          </a:lstStyle>
          <a:p>
            <a:pPr>
              <a:defRPr/>
            </a:pPr>
            <a:fld id="{28732781-1384-42D3-B4F6-DFBEBBCE6DFA}" type="slidenum">
              <a:rPr lang="en-US"/>
              <a:pPr>
                <a:defRPr/>
              </a:pPr>
              <a:t>‹#›</a:t>
            </a:fld>
            <a:endParaRPr lang="en-US"/>
          </a:p>
        </p:txBody>
      </p:sp>
    </p:spTree>
    <p:extLst>
      <p:ext uri="{BB962C8B-B14F-4D97-AF65-F5344CB8AC3E}">
        <p14:creationId xmlns:p14="http://schemas.microsoft.com/office/powerpoint/2010/main" val="891864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477000" y="76200"/>
            <a:ext cx="2514600" cy="288925"/>
          </a:xfrm>
          <a:prstGeom prst="rect">
            <a:avLst/>
          </a:prstGeom>
        </p:spPr>
        <p:txBody>
          <a:bodyPr/>
          <a:lstStyle/>
          <a:p>
            <a:fld id="{07D85AB5-6E15-D645-999E-7DF480F8C3BB}" type="datetime1">
              <a:rPr lang="en-US" smtClean="0"/>
              <a:pPr/>
              <a:t>6/18/2015</a:t>
            </a:fld>
            <a:endParaRPr lang="en-US"/>
          </a:p>
        </p:txBody>
      </p:sp>
      <p:sp>
        <p:nvSpPr>
          <p:cNvPr id="24" name="Footer Placeholder 23"/>
          <p:cNvSpPr>
            <a:spLocks noGrp="1"/>
          </p:cNvSpPr>
          <p:nvPr>
            <p:ph type="ftr" sz="quarter" idx="11"/>
          </p:nvPr>
        </p:nvSpPr>
        <p:spPr>
          <a:xfrm>
            <a:off x="3124200" y="76200"/>
            <a:ext cx="3352800" cy="288925"/>
          </a:xfrm>
          <a:prstGeom prst="rect">
            <a:avLst/>
          </a:prstGeom>
        </p:spPr>
        <p:txBody>
          <a:bodyPr/>
          <a:lstStyle/>
          <a:p>
            <a:endParaRPr lang="en-US"/>
          </a:p>
        </p:txBody>
      </p:sp>
      <p:sp>
        <p:nvSpPr>
          <p:cNvPr id="7" name="Slide Number Placeholder 6"/>
          <p:cNvSpPr>
            <a:spLocks noGrp="1"/>
          </p:cNvSpPr>
          <p:nvPr>
            <p:ph type="sldNum" sz="quarter" idx="12"/>
          </p:nvPr>
        </p:nvSpPr>
        <p:spPr>
          <a:xfrm>
            <a:off x="8229600" y="6477000"/>
            <a:ext cx="762000" cy="244475"/>
          </a:xfrm>
          <a:prstGeom prst="rect">
            <a:avLst/>
          </a:prstGeom>
        </p:spPr>
        <p:txBody>
          <a:bodyPr/>
          <a:lstStyle/>
          <a:p>
            <a:fld id="{A3A94432-25B0-402D-8BB3-CFEE0D3F87AF}" type="slidenum">
              <a:rPr lang="en-US" smtClean="0"/>
              <a:pPr/>
              <a:t>‹#›</a:t>
            </a:fld>
            <a:endParaRPr lang="en-US"/>
          </a:p>
        </p:txBody>
      </p:sp>
    </p:spTree>
    <p:extLst>
      <p:ext uri="{BB962C8B-B14F-4D97-AF65-F5344CB8AC3E}">
        <p14:creationId xmlns:p14="http://schemas.microsoft.com/office/powerpoint/2010/main" val="874091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a:prstGeom prst="rect">
            <a:avLst/>
          </a:prstGeom>
        </p:spPr>
        <p:txBody>
          <a:body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30725"/>
          </a:xfrm>
          <a:prstGeom prst="rect">
            <a:avLst/>
          </a:prstGeom>
        </p:spPr>
        <p:txBody>
          <a:bodyPr/>
          <a:lstStyle/>
          <a:p>
            <a:pPr lvl="0"/>
            <a:endParaRPr lang="en-US" noProof="0" smtClean="0"/>
          </a:p>
        </p:txBody>
      </p:sp>
      <p:sp>
        <p:nvSpPr>
          <p:cNvPr id="4" name="Rectangle 19"/>
          <p:cNvSpPr>
            <a:spLocks noGrp="1" noChangeArrowheads="1"/>
          </p:cNvSpPr>
          <p:nvPr>
            <p:ph type="dt" sz="half" idx="10"/>
          </p:nvPr>
        </p:nvSpPr>
        <p:spPr>
          <a:xfrm>
            <a:off x="6477000" y="76200"/>
            <a:ext cx="2514600" cy="288925"/>
          </a:xfrm>
          <a:prstGeom prst="rect">
            <a:avLst/>
          </a:prstGeom>
          <a:ln/>
        </p:spPr>
        <p:txBody>
          <a:bodyPr/>
          <a:lstStyle>
            <a:lvl1pPr>
              <a:defRPr/>
            </a:lvl1pPr>
          </a:lstStyle>
          <a:p>
            <a:pPr>
              <a:defRPr/>
            </a:pPr>
            <a:fld id="{368E3476-6120-B140-97FA-B024FD5355B5}" type="datetime1">
              <a:rPr lang="en-US" smtClean="0"/>
              <a:pPr>
                <a:defRPr/>
              </a:pPr>
              <a:t>6/18/2015</a:t>
            </a:fld>
            <a:endParaRPr lang="en-US"/>
          </a:p>
        </p:txBody>
      </p:sp>
      <p:sp>
        <p:nvSpPr>
          <p:cNvPr id="5" name="Rectangle 20"/>
          <p:cNvSpPr>
            <a:spLocks noGrp="1" noChangeArrowheads="1"/>
          </p:cNvSpPr>
          <p:nvPr>
            <p:ph type="ftr" sz="quarter" idx="11"/>
          </p:nvPr>
        </p:nvSpPr>
        <p:spPr>
          <a:xfrm>
            <a:off x="3124200" y="76200"/>
            <a:ext cx="3352800" cy="288925"/>
          </a:xfrm>
          <a:prstGeom prst="rect">
            <a:avLst/>
          </a:prstGeom>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xfrm>
            <a:off x="8229600" y="6477000"/>
            <a:ext cx="762000" cy="244475"/>
          </a:xfrm>
          <a:prstGeom prst="rect">
            <a:avLst/>
          </a:prstGeom>
          <a:ln/>
        </p:spPr>
        <p:txBody>
          <a:bodyPr/>
          <a:lstStyle>
            <a:lvl1pPr>
              <a:defRPr/>
            </a:lvl1pPr>
          </a:lstStyle>
          <a:p>
            <a:pPr>
              <a:defRPr/>
            </a:pPr>
            <a:fld id="{34A9F780-D2A3-407F-B16F-73937E7790AC}" type="slidenum">
              <a:rPr lang="en-US"/>
              <a:pPr>
                <a:defRPr/>
              </a:pPr>
              <a:t>‹#›</a:t>
            </a:fld>
            <a:endParaRPr lang="en-US"/>
          </a:p>
        </p:txBody>
      </p:sp>
    </p:spTree>
    <p:extLst>
      <p:ext uri="{BB962C8B-B14F-4D97-AF65-F5344CB8AC3E}">
        <p14:creationId xmlns:p14="http://schemas.microsoft.com/office/powerpoint/2010/main" val="3762763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9"/>
          <p:cNvSpPr>
            <a:spLocks noGrp="1" noChangeArrowheads="1"/>
          </p:cNvSpPr>
          <p:nvPr>
            <p:ph type="dt" sz="half" idx="10"/>
          </p:nvPr>
        </p:nvSpPr>
        <p:spPr>
          <a:xfrm>
            <a:off x="6477000" y="76200"/>
            <a:ext cx="2514600" cy="288925"/>
          </a:xfrm>
          <a:prstGeom prst="rect">
            <a:avLst/>
          </a:prstGeom>
          <a:ln/>
        </p:spPr>
        <p:txBody>
          <a:bodyPr/>
          <a:lstStyle>
            <a:lvl1pPr>
              <a:defRPr/>
            </a:lvl1pPr>
          </a:lstStyle>
          <a:p>
            <a:pPr>
              <a:defRPr/>
            </a:pPr>
            <a:fld id="{F85D7592-3CD8-DD4E-B09A-B87351660CBA}" type="datetime1">
              <a:rPr lang="en-US" smtClean="0"/>
              <a:pPr>
                <a:defRPr/>
              </a:pPr>
              <a:t>6/18/2015</a:t>
            </a:fld>
            <a:endParaRPr lang="en-US"/>
          </a:p>
        </p:txBody>
      </p:sp>
      <p:sp>
        <p:nvSpPr>
          <p:cNvPr id="7" name="Rectangle 21"/>
          <p:cNvSpPr>
            <a:spLocks noGrp="1" noChangeArrowheads="1"/>
          </p:cNvSpPr>
          <p:nvPr>
            <p:ph type="sldNum" sz="quarter" idx="11"/>
          </p:nvPr>
        </p:nvSpPr>
        <p:spPr>
          <a:xfrm>
            <a:off x="8229600" y="6477000"/>
            <a:ext cx="762000" cy="244475"/>
          </a:xfrm>
          <a:prstGeom prst="rect">
            <a:avLst/>
          </a:prstGeom>
          <a:ln/>
        </p:spPr>
        <p:txBody>
          <a:bodyPr/>
          <a:lstStyle>
            <a:lvl1pPr>
              <a:defRPr/>
            </a:lvl1pPr>
          </a:lstStyle>
          <a:p>
            <a:pPr>
              <a:defRPr/>
            </a:pPr>
            <a:fld id="{B56E764E-04D5-4A45-819C-187E2E3A71F1}" type="slidenum">
              <a:rPr lang="en-US"/>
              <a:pPr>
                <a:defRPr/>
              </a:pPr>
              <a:t>‹#›</a:t>
            </a:fld>
            <a:endParaRPr lang="en-US"/>
          </a:p>
        </p:txBody>
      </p:sp>
      <p:sp>
        <p:nvSpPr>
          <p:cNvPr id="8" name="Rectangle 20"/>
          <p:cNvSpPr>
            <a:spLocks noGrp="1" noChangeArrowheads="1"/>
          </p:cNvSpPr>
          <p:nvPr>
            <p:ph type="ftr" sz="quarter" idx="12"/>
          </p:nvPr>
        </p:nvSpPr>
        <p:spPr>
          <a:xfrm>
            <a:off x="3124200" y="76200"/>
            <a:ext cx="3352800" cy="288925"/>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1297192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a:xfrm>
            <a:off x="304800" y="457200"/>
            <a:ext cx="8686800" cy="838200"/>
          </a:xfrm>
          <a:prstGeom prst="rect">
            <a:avLst/>
          </a:prstGeom>
        </p:spPr>
        <p:txBody>
          <a:bodyPr/>
          <a:lstStyle/>
          <a:p>
            <a:r>
              <a:rPr kumimoji="0" lang="en-US" smtClean="0"/>
              <a:t>Click to edit Master title style</a:t>
            </a:r>
            <a:endParaRPr kumimoji="0" lang="en-US"/>
          </a:p>
        </p:txBody>
      </p:sp>
      <p:sp>
        <p:nvSpPr>
          <p:cNvPr id="27" name="Content Placeholder 26"/>
          <p:cNvSpPr>
            <a:spLocks noGrp="1"/>
          </p:cNvSpPr>
          <p:nvPr>
            <p:ph idx="1"/>
          </p:nvPr>
        </p:nvSpPr>
        <p:spPr>
          <a:xfrm>
            <a:off x="304800" y="1554162"/>
            <a:ext cx="8686800" cy="4525963"/>
          </a:xfrm>
          <a:prstGeom prst="rect">
            <a:avLst/>
          </a:prstGeo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a:xfrm>
            <a:off x="6477000" y="76200"/>
            <a:ext cx="2514600" cy="288925"/>
          </a:xfrm>
          <a:prstGeom prst="rect">
            <a:avLst/>
          </a:prstGeom>
        </p:spPr>
        <p:txBody>
          <a:bodyPr/>
          <a:lstStyle/>
          <a:p>
            <a:fld id="{41AC7662-2DE4-3C4F-B556-9E074A8110BE}" type="datetime1">
              <a:rPr lang="en-US" smtClean="0"/>
              <a:pPr/>
              <a:t>6/18/2015</a:t>
            </a:fld>
            <a:endParaRPr lang="en-US"/>
          </a:p>
        </p:txBody>
      </p:sp>
      <p:sp>
        <p:nvSpPr>
          <p:cNvPr id="19" name="Footer Placeholder 18"/>
          <p:cNvSpPr>
            <a:spLocks noGrp="1"/>
          </p:cNvSpPr>
          <p:nvPr>
            <p:ph type="ftr" sz="quarter" idx="11"/>
          </p:nvPr>
        </p:nvSpPr>
        <p:spPr>
          <a:xfrm>
            <a:off x="3581400" y="76200"/>
            <a:ext cx="2895600" cy="288925"/>
          </a:xfrm>
          <a:prstGeom prst="rect">
            <a:avLst/>
          </a:prstGeom>
        </p:spPr>
        <p:txBody>
          <a:bodyPr/>
          <a:lstStyle/>
          <a:p>
            <a:endParaRPr lang="en-US"/>
          </a:p>
        </p:txBody>
      </p:sp>
      <p:sp>
        <p:nvSpPr>
          <p:cNvPr id="16" name="Slide Number Placeholder 15"/>
          <p:cNvSpPr>
            <a:spLocks noGrp="1"/>
          </p:cNvSpPr>
          <p:nvPr>
            <p:ph type="sldNum" sz="quarter" idx="12"/>
          </p:nvPr>
        </p:nvSpPr>
        <p:spPr>
          <a:xfrm>
            <a:off x="8229600" y="6473952"/>
            <a:ext cx="758952" cy="246888"/>
          </a:xfrm>
          <a:prstGeom prst="rect">
            <a:avLst/>
          </a:prstGeom>
        </p:spPr>
        <p:txBody>
          <a:bodyPr/>
          <a:lstStyle/>
          <a:p>
            <a:fld id="{A3A94432-25B0-402D-8BB3-CFEE0D3F87AF}" type="slidenum">
              <a:rPr lang="en-US" smtClean="0"/>
              <a:pPr/>
              <a:t>‹#›</a:t>
            </a:fld>
            <a:endParaRPr lang="en-US"/>
          </a:p>
        </p:txBody>
      </p:sp>
    </p:spTree>
    <p:extLst>
      <p:ext uri="{BB962C8B-B14F-4D97-AF65-F5344CB8AC3E}">
        <p14:creationId xmlns:p14="http://schemas.microsoft.com/office/powerpoint/2010/main" val="331527541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4260BE6-DBAE-4FDD-BA4F-3074CB17706E}" type="datetimeFigureOut">
              <a:rPr lang="en-US" smtClean="0"/>
              <a:pPr/>
              <a:t>6/18/2015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A34D241-BFFF-4458-B99C-33DD1E880EFA}" type="slidenum">
              <a:rPr lang="en-US" smtClean="0"/>
              <a:pPr/>
              <a:t>‹#›</a:t>
            </a:fld>
            <a:endParaRPr lang="en-US" dirty="0"/>
          </a:p>
        </p:txBody>
      </p:sp>
    </p:spTree>
    <p:extLst>
      <p:ext uri="{BB962C8B-B14F-4D97-AF65-F5344CB8AC3E}">
        <p14:creationId xmlns:p14="http://schemas.microsoft.com/office/powerpoint/2010/main" val="2632133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4260BE6-DBAE-4FDD-BA4F-3074CB17706E}" type="datetimeFigureOut">
              <a:rPr lang="en-US" smtClean="0"/>
              <a:pPr/>
              <a:t>6/18/2015</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A34D241-BFFF-4458-B99C-33DD1E880EFA}" type="slidenum">
              <a:rPr lang="en-US" smtClean="0"/>
              <a:pPr/>
              <a:t>‹#›</a:t>
            </a:fld>
            <a:endParaRPr lang="en-US" dirty="0"/>
          </a:p>
        </p:txBody>
      </p:sp>
    </p:spTree>
    <p:extLst>
      <p:ext uri="{BB962C8B-B14F-4D97-AF65-F5344CB8AC3E}">
        <p14:creationId xmlns:p14="http://schemas.microsoft.com/office/powerpoint/2010/main" val="251765328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4260BE6-DBAE-4FDD-BA4F-3074CB17706E}" type="datetimeFigureOut">
              <a:rPr lang="en-US" smtClean="0"/>
              <a:pPr/>
              <a:t>6/18/2015</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A34D241-BFFF-4458-B99C-33DD1E880EFA}" type="slidenum">
              <a:rPr lang="en-US" smtClean="0"/>
              <a:pPr/>
              <a:t>‹#›</a:t>
            </a:fld>
            <a:endParaRPr lang="en-US" dirty="0"/>
          </a:p>
        </p:txBody>
      </p:sp>
    </p:spTree>
    <p:extLst>
      <p:ext uri="{BB962C8B-B14F-4D97-AF65-F5344CB8AC3E}">
        <p14:creationId xmlns:p14="http://schemas.microsoft.com/office/powerpoint/2010/main" val="33400533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a:prstGeom prst="rect">
            <a:avLst/>
          </a:prstGeo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a:prstGeom prst="rect">
            <a:avLst/>
          </a:prstGeo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a:prstGeom prst="rect">
            <a:avLst/>
          </a:prstGeo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a:xfrm>
            <a:off x="6477000" y="76200"/>
            <a:ext cx="2514600" cy="288925"/>
          </a:xfrm>
          <a:prstGeom prst="rect">
            <a:avLst/>
          </a:prstGeom>
        </p:spPr>
        <p:txBody>
          <a:bodyPr/>
          <a:lstStyle/>
          <a:p>
            <a:fld id="{BE169C79-0ECB-914F-B67D-19D0FDB96ADE}" type="datetime1">
              <a:rPr lang="en-US" smtClean="0"/>
              <a:pPr/>
              <a:t>6/18/2015</a:t>
            </a:fld>
            <a:endParaRPr lang="en-US"/>
          </a:p>
        </p:txBody>
      </p:sp>
      <p:sp>
        <p:nvSpPr>
          <p:cNvPr id="10" name="Footer Placeholder 9"/>
          <p:cNvSpPr>
            <a:spLocks noGrp="1"/>
          </p:cNvSpPr>
          <p:nvPr>
            <p:ph type="ftr" sz="quarter" idx="11"/>
          </p:nvPr>
        </p:nvSpPr>
        <p:spPr>
          <a:xfrm>
            <a:off x="3124200" y="76200"/>
            <a:ext cx="3352800" cy="288925"/>
          </a:xfrm>
          <a:prstGeom prst="rect">
            <a:avLst/>
          </a:prstGeom>
        </p:spPr>
        <p:txBody>
          <a:bodyPr/>
          <a:lstStyle/>
          <a:p>
            <a:endParaRPr lang="en-US"/>
          </a:p>
        </p:txBody>
      </p:sp>
      <p:sp>
        <p:nvSpPr>
          <p:cNvPr id="31" name="Slide Number Placeholder 30"/>
          <p:cNvSpPr>
            <a:spLocks noGrp="1"/>
          </p:cNvSpPr>
          <p:nvPr>
            <p:ph type="sldNum" sz="quarter" idx="12"/>
          </p:nvPr>
        </p:nvSpPr>
        <p:spPr>
          <a:xfrm>
            <a:off x="8229600" y="6477000"/>
            <a:ext cx="762000" cy="244475"/>
          </a:xfrm>
          <a:prstGeom prst="rect">
            <a:avLst/>
          </a:prstGeom>
        </p:spPr>
        <p:txBody>
          <a:bodyPr/>
          <a:lstStyle/>
          <a:p>
            <a:fld id="{A3A94432-25B0-402D-8BB3-CFEE0D3F87AF}" type="slidenum">
              <a:rPr lang="en-US" smtClean="0"/>
              <a:pPr/>
              <a:t>‹#›</a:t>
            </a:fld>
            <a:endParaRPr lang="en-US"/>
          </a:p>
        </p:txBody>
      </p:sp>
    </p:spTree>
    <p:extLst>
      <p:ext uri="{BB962C8B-B14F-4D97-AF65-F5344CB8AC3E}">
        <p14:creationId xmlns:p14="http://schemas.microsoft.com/office/powerpoint/2010/main" val="999778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xfrm>
            <a:off x="6477000" y="76200"/>
            <a:ext cx="2514600" cy="288925"/>
          </a:xfrm>
          <a:prstGeom prst="rect">
            <a:avLst/>
          </a:prstGeom>
          <a:ln/>
        </p:spPr>
        <p:txBody>
          <a:bodyPr/>
          <a:lstStyle>
            <a:lvl1pPr>
              <a:defRPr/>
            </a:lvl1pPr>
          </a:lstStyle>
          <a:p>
            <a:pPr>
              <a:defRPr/>
            </a:pPr>
            <a:fld id="{98989590-25AB-2644-A521-84A671989F2D}" type="datetime1">
              <a:rPr lang="en-US" smtClean="0"/>
              <a:pPr>
                <a:defRPr/>
              </a:pPr>
              <a:t>6/18/2015</a:t>
            </a:fld>
            <a:endParaRPr lang="en-US"/>
          </a:p>
        </p:txBody>
      </p:sp>
      <p:sp>
        <p:nvSpPr>
          <p:cNvPr id="6" name="Rectangle 20"/>
          <p:cNvSpPr>
            <a:spLocks noGrp="1" noChangeArrowheads="1"/>
          </p:cNvSpPr>
          <p:nvPr>
            <p:ph type="ftr" sz="quarter" idx="11"/>
          </p:nvPr>
        </p:nvSpPr>
        <p:spPr>
          <a:xfrm>
            <a:off x="3124200" y="76200"/>
            <a:ext cx="3352800" cy="288925"/>
          </a:xfrm>
          <a:prstGeom prst="rect">
            <a:avLst/>
          </a:prstGeom>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xfrm>
            <a:off x="8229600" y="6477000"/>
            <a:ext cx="762000" cy="244475"/>
          </a:xfrm>
          <a:prstGeom prst="rect">
            <a:avLst/>
          </a:prstGeom>
          <a:ln/>
        </p:spPr>
        <p:txBody>
          <a:bodyPr/>
          <a:lstStyle>
            <a:lvl1pPr>
              <a:defRPr/>
            </a:lvl1pPr>
          </a:lstStyle>
          <a:p>
            <a:pPr>
              <a:defRPr/>
            </a:pPr>
            <a:fld id="{27A19DE1-CAA5-47C5-9525-C6DC11596A28}" type="slidenum">
              <a:rPr lang="en-US"/>
              <a:pPr>
                <a:defRPr/>
              </a:pPr>
              <a:t>‹#›</a:t>
            </a:fld>
            <a:endParaRPr lang="en-US"/>
          </a:p>
        </p:txBody>
      </p:sp>
    </p:spTree>
    <p:extLst>
      <p:ext uri="{BB962C8B-B14F-4D97-AF65-F5344CB8AC3E}">
        <p14:creationId xmlns:p14="http://schemas.microsoft.com/office/powerpoint/2010/main" val="1435422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xfrm>
            <a:off x="6477000" y="76200"/>
            <a:ext cx="2514600" cy="288925"/>
          </a:xfrm>
          <a:prstGeom prst="rect">
            <a:avLst/>
          </a:prstGeom>
          <a:ln/>
        </p:spPr>
        <p:txBody>
          <a:bodyPr/>
          <a:lstStyle>
            <a:lvl1pPr>
              <a:defRPr/>
            </a:lvl1pPr>
          </a:lstStyle>
          <a:p>
            <a:pPr>
              <a:defRPr/>
            </a:pPr>
            <a:fld id="{C4A12586-46BB-A146-8C37-7C1D71086FB2}" type="datetime1">
              <a:rPr lang="en-US" smtClean="0"/>
              <a:pPr>
                <a:defRPr/>
              </a:pPr>
              <a:t>6/18/2015</a:t>
            </a:fld>
            <a:endParaRPr lang="en-US"/>
          </a:p>
        </p:txBody>
      </p:sp>
      <p:sp>
        <p:nvSpPr>
          <p:cNvPr id="6" name="Rectangle 20"/>
          <p:cNvSpPr>
            <a:spLocks noGrp="1" noChangeArrowheads="1"/>
          </p:cNvSpPr>
          <p:nvPr>
            <p:ph type="ftr" sz="quarter" idx="11"/>
          </p:nvPr>
        </p:nvSpPr>
        <p:spPr>
          <a:xfrm>
            <a:off x="3124200" y="76200"/>
            <a:ext cx="3352800" cy="288925"/>
          </a:xfrm>
          <a:prstGeom prst="rect">
            <a:avLst/>
          </a:prstGeom>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xfrm>
            <a:off x="8229600" y="6477000"/>
            <a:ext cx="762000" cy="244475"/>
          </a:xfrm>
          <a:prstGeom prst="rect">
            <a:avLst/>
          </a:prstGeom>
          <a:ln/>
        </p:spPr>
        <p:txBody>
          <a:bodyPr/>
          <a:lstStyle>
            <a:lvl1pPr>
              <a:defRPr/>
            </a:lvl1pPr>
          </a:lstStyle>
          <a:p>
            <a:pPr>
              <a:defRPr/>
            </a:pPr>
            <a:fld id="{28732781-1384-42D3-B4F6-DFBEBBCE6DFA}" type="slidenum">
              <a:rPr lang="en-US"/>
              <a:pPr>
                <a:defRPr/>
              </a:pPr>
              <a:t>‹#›</a:t>
            </a:fld>
            <a:endParaRPr lang="en-US"/>
          </a:p>
        </p:txBody>
      </p:sp>
    </p:spTree>
    <p:extLst>
      <p:ext uri="{BB962C8B-B14F-4D97-AF65-F5344CB8AC3E}">
        <p14:creationId xmlns:p14="http://schemas.microsoft.com/office/powerpoint/2010/main" val="1066281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477000" y="76200"/>
            <a:ext cx="2514600" cy="288925"/>
          </a:xfrm>
          <a:prstGeom prst="rect">
            <a:avLst/>
          </a:prstGeom>
        </p:spPr>
        <p:txBody>
          <a:bodyPr/>
          <a:lstStyle/>
          <a:p>
            <a:fld id="{07D85AB5-6E15-D645-999E-7DF480F8C3BB}" type="datetime1">
              <a:rPr lang="en-US" smtClean="0"/>
              <a:pPr/>
              <a:t>6/18/2015</a:t>
            </a:fld>
            <a:endParaRPr lang="en-US"/>
          </a:p>
        </p:txBody>
      </p:sp>
      <p:sp>
        <p:nvSpPr>
          <p:cNvPr id="24" name="Footer Placeholder 23"/>
          <p:cNvSpPr>
            <a:spLocks noGrp="1"/>
          </p:cNvSpPr>
          <p:nvPr>
            <p:ph type="ftr" sz="quarter" idx="11"/>
          </p:nvPr>
        </p:nvSpPr>
        <p:spPr>
          <a:xfrm>
            <a:off x="3124200" y="76200"/>
            <a:ext cx="3352800" cy="288925"/>
          </a:xfrm>
          <a:prstGeom prst="rect">
            <a:avLst/>
          </a:prstGeom>
        </p:spPr>
        <p:txBody>
          <a:bodyPr/>
          <a:lstStyle/>
          <a:p>
            <a:endParaRPr lang="en-US"/>
          </a:p>
        </p:txBody>
      </p:sp>
      <p:sp>
        <p:nvSpPr>
          <p:cNvPr id="7" name="Slide Number Placeholder 6"/>
          <p:cNvSpPr>
            <a:spLocks noGrp="1"/>
          </p:cNvSpPr>
          <p:nvPr>
            <p:ph type="sldNum" sz="quarter" idx="12"/>
          </p:nvPr>
        </p:nvSpPr>
        <p:spPr>
          <a:xfrm>
            <a:off x="8229600" y="6477000"/>
            <a:ext cx="762000" cy="244475"/>
          </a:xfrm>
          <a:prstGeom prst="rect">
            <a:avLst/>
          </a:prstGeom>
        </p:spPr>
        <p:txBody>
          <a:bodyPr/>
          <a:lstStyle/>
          <a:p>
            <a:fld id="{A3A94432-25B0-402D-8BB3-CFEE0D3F87AF}" type="slidenum">
              <a:rPr lang="en-US" smtClean="0"/>
              <a:pPr/>
              <a:t>‹#›</a:t>
            </a:fld>
            <a:endParaRPr lang="en-US"/>
          </a:p>
        </p:txBody>
      </p:sp>
    </p:spTree>
    <p:extLst>
      <p:ext uri="{BB962C8B-B14F-4D97-AF65-F5344CB8AC3E}">
        <p14:creationId xmlns:p14="http://schemas.microsoft.com/office/powerpoint/2010/main" val="2317156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a:prstGeom prst="rect">
            <a:avLst/>
          </a:prstGeom>
        </p:spPr>
        <p:txBody>
          <a:bodyPr/>
          <a:lstStyle/>
          <a:p>
            <a:pPr lvl="0"/>
            <a:endParaRPr lang="en-US" noProof="0" smtClean="0"/>
          </a:p>
        </p:txBody>
      </p:sp>
      <p:sp>
        <p:nvSpPr>
          <p:cNvPr id="4" name="Rectangle 19"/>
          <p:cNvSpPr>
            <a:spLocks noGrp="1" noChangeArrowheads="1"/>
          </p:cNvSpPr>
          <p:nvPr>
            <p:ph type="dt" sz="half" idx="10"/>
          </p:nvPr>
        </p:nvSpPr>
        <p:spPr>
          <a:xfrm>
            <a:off x="6477000" y="76200"/>
            <a:ext cx="2514600" cy="288925"/>
          </a:xfrm>
          <a:prstGeom prst="rect">
            <a:avLst/>
          </a:prstGeom>
          <a:ln/>
        </p:spPr>
        <p:txBody>
          <a:bodyPr/>
          <a:lstStyle>
            <a:lvl1pPr>
              <a:defRPr/>
            </a:lvl1pPr>
          </a:lstStyle>
          <a:p>
            <a:pPr>
              <a:defRPr/>
            </a:pPr>
            <a:fld id="{368E3476-6120-B140-97FA-B024FD5355B5}" type="datetime1">
              <a:rPr lang="en-US" smtClean="0"/>
              <a:pPr>
                <a:defRPr/>
              </a:pPr>
              <a:t>6/18/2015</a:t>
            </a:fld>
            <a:endParaRPr lang="en-US"/>
          </a:p>
        </p:txBody>
      </p:sp>
      <p:sp>
        <p:nvSpPr>
          <p:cNvPr id="5" name="Rectangle 20"/>
          <p:cNvSpPr>
            <a:spLocks noGrp="1" noChangeArrowheads="1"/>
          </p:cNvSpPr>
          <p:nvPr>
            <p:ph type="ftr" sz="quarter" idx="11"/>
          </p:nvPr>
        </p:nvSpPr>
        <p:spPr>
          <a:xfrm>
            <a:off x="3124200" y="76200"/>
            <a:ext cx="3352800" cy="288925"/>
          </a:xfrm>
          <a:prstGeom prst="rect">
            <a:avLst/>
          </a:prstGeom>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xfrm>
            <a:off x="8229600" y="6477000"/>
            <a:ext cx="762000" cy="244475"/>
          </a:xfrm>
          <a:prstGeom prst="rect">
            <a:avLst/>
          </a:prstGeom>
          <a:ln/>
        </p:spPr>
        <p:txBody>
          <a:bodyPr/>
          <a:lstStyle>
            <a:lvl1pPr>
              <a:defRPr/>
            </a:lvl1pPr>
          </a:lstStyle>
          <a:p>
            <a:pPr>
              <a:defRPr/>
            </a:pPr>
            <a:fld id="{34A9F780-D2A3-407F-B16F-73937E7790AC}" type="slidenum">
              <a:rPr lang="en-US"/>
              <a:pPr>
                <a:defRPr/>
              </a:pPr>
              <a:t>‹#›</a:t>
            </a:fld>
            <a:endParaRPr lang="en-US"/>
          </a:p>
        </p:txBody>
      </p:sp>
    </p:spTree>
    <p:extLst>
      <p:ext uri="{BB962C8B-B14F-4D97-AF65-F5344CB8AC3E}">
        <p14:creationId xmlns:p14="http://schemas.microsoft.com/office/powerpoint/2010/main" val="2739399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9"/>
          <p:cNvSpPr>
            <a:spLocks noGrp="1" noChangeArrowheads="1"/>
          </p:cNvSpPr>
          <p:nvPr>
            <p:ph type="dt" sz="half" idx="10"/>
          </p:nvPr>
        </p:nvSpPr>
        <p:spPr>
          <a:xfrm>
            <a:off x="6477000" y="76200"/>
            <a:ext cx="2514600" cy="288925"/>
          </a:xfrm>
          <a:prstGeom prst="rect">
            <a:avLst/>
          </a:prstGeom>
          <a:ln/>
        </p:spPr>
        <p:txBody>
          <a:bodyPr/>
          <a:lstStyle>
            <a:lvl1pPr>
              <a:defRPr/>
            </a:lvl1pPr>
          </a:lstStyle>
          <a:p>
            <a:pPr>
              <a:defRPr/>
            </a:pPr>
            <a:fld id="{F85D7592-3CD8-DD4E-B09A-B87351660CBA}" type="datetime1">
              <a:rPr lang="en-US" smtClean="0"/>
              <a:pPr>
                <a:defRPr/>
              </a:pPr>
              <a:t>6/18/2015</a:t>
            </a:fld>
            <a:endParaRPr lang="en-US"/>
          </a:p>
        </p:txBody>
      </p:sp>
      <p:sp>
        <p:nvSpPr>
          <p:cNvPr id="7" name="Rectangle 21"/>
          <p:cNvSpPr>
            <a:spLocks noGrp="1" noChangeArrowheads="1"/>
          </p:cNvSpPr>
          <p:nvPr>
            <p:ph type="sldNum" sz="quarter" idx="11"/>
          </p:nvPr>
        </p:nvSpPr>
        <p:spPr>
          <a:xfrm>
            <a:off x="8229600" y="6477000"/>
            <a:ext cx="762000" cy="244475"/>
          </a:xfrm>
          <a:prstGeom prst="rect">
            <a:avLst/>
          </a:prstGeom>
          <a:ln/>
        </p:spPr>
        <p:txBody>
          <a:bodyPr/>
          <a:lstStyle>
            <a:lvl1pPr>
              <a:defRPr/>
            </a:lvl1pPr>
          </a:lstStyle>
          <a:p>
            <a:pPr>
              <a:defRPr/>
            </a:pPr>
            <a:fld id="{B56E764E-04D5-4A45-819C-187E2E3A71F1}" type="slidenum">
              <a:rPr lang="en-US"/>
              <a:pPr>
                <a:defRPr/>
              </a:pPr>
              <a:t>‹#›</a:t>
            </a:fld>
            <a:endParaRPr lang="en-US"/>
          </a:p>
        </p:txBody>
      </p:sp>
      <p:sp>
        <p:nvSpPr>
          <p:cNvPr id="8" name="Rectangle 20"/>
          <p:cNvSpPr>
            <a:spLocks noGrp="1" noChangeArrowheads="1"/>
          </p:cNvSpPr>
          <p:nvPr>
            <p:ph type="ftr" sz="quarter" idx="12"/>
          </p:nvPr>
        </p:nvSpPr>
        <p:spPr>
          <a:xfrm>
            <a:off x="3124200" y="76200"/>
            <a:ext cx="3352800" cy="288925"/>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2085561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4260BE6-DBAE-4FDD-BA4F-3074CB17706E}" type="datetimeFigureOut">
              <a:rPr lang="en-US" smtClean="0"/>
              <a:pPr/>
              <a:t>6/18/2015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A34D241-BFFF-4458-B99C-33DD1E880EFA}" type="slidenum">
              <a:rPr lang="en-US" smtClean="0"/>
              <a:pPr/>
              <a:t>‹#›</a:t>
            </a:fld>
            <a:endParaRPr lang="en-US" dirty="0"/>
          </a:p>
        </p:txBody>
      </p:sp>
    </p:spTree>
    <p:extLst>
      <p:ext uri="{BB962C8B-B14F-4D97-AF65-F5344CB8AC3E}">
        <p14:creationId xmlns:p14="http://schemas.microsoft.com/office/powerpoint/2010/main" val="730555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IMG_1500 copy.jpg"/>
          <p:cNvPicPr>
            <a:picLocks noChangeAspect="1"/>
          </p:cNvPicPr>
          <p:nvPr userDrawn="1"/>
        </p:nvPicPr>
        <p:blipFill rotWithShape="1">
          <a:blip r:embed="rId13">
            <a:alphaModFix amt="50000"/>
            <a:extLst>
              <a:ext uri="{BEBA8EAE-BF5A-486C-A8C5-ECC9F3942E4B}">
                <a14:imgProps xmlns:a14="http://schemas.microsoft.com/office/drawing/2010/main">
                  <a14:imgLayer r:embed="rId14">
                    <a14:imgEffect>
                      <a14:artisticCutout numberOfShades="3"/>
                    </a14:imgEffect>
                    <a14:imgEffect>
                      <a14:brightnessContrast bright="40000" contrast="-40000"/>
                    </a14:imgEffect>
                  </a14:imgLayer>
                </a14:imgProps>
              </a:ext>
              <a:ext uri="{28A0092B-C50C-407E-A947-70E740481C1C}">
                <a14:useLocalDpi xmlns:a14="http://schemas.microsoft.com/office/drawing/2010/main" val="0"/>
              </a:ext>
            </a:extLst>
          </a:blip>
          <a:srcRect r="5420"/>
          <a:stretch/>
        </p:blipFill>
        <p:spPr>
          <a:xfrm rot="16200000">
            <a:off x="-3109791" y="3109791"/>
            <a:ext cx="6858001" cy="638417"/>
          </a:xfrm>
          <a:prstGeom prst="rect">
            <a:avLst/>
          </a:prstGeom>
        </p:spPr>
      </p:pic>
      <p:pic>
        <p:nvPicPr>
          <p:cNvPr id="6" name="Picture 5" descr="NCARS 9.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0641" y="0"/>
            <a:ext cx="2854060" cy="2544125"/>
          </a:xfrm>
          <a:prstGeom prst="rect">
            <a:avLst/>
          </a:prstGeom>
        </p:spPr>
      </p:pic>
    </p:spTree>
    <p:extLst>
      <p:ext uri="{BB962C8B-B14F-4D97-AF65-F5344CB8AC3E}">
        <p14:creationId xmlns:p14="http://schemas.microsoft.com/office/powerpoint/2010/main" val="182351791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IMG_1500 copy.jpg"/>
          <p:cNvPicPr>
            <a:picLocks noChangeAspect="1"/>
          </p:cNvPicPr>
          <p:nvPr userDrawn="1"/>
        </p:nvPicPr>
        <p:blipFill rotWithShape="1">
          <a:blip r:embed="rId13">
            <a:alphaModFix amt="50000"/>
            <a:extLst>
              <a:ext uri="{BEBA8EAE-BF5A-486C-A8C5-ECC9F3942E4B}">
                <a14:imgProps xmlns:a14="http://schemas.microsoft.com/office/drawing/2010/main">
                  <a14:imgLayer r:embed="rId14">
                    <a14:imgEffect>
                      <a14:artisticCutout numberOfShades="3"/>
                    </a14:imgEffect>
                    <a14:imgEffect>
                      <a14:brightnessContrast bright="40000" contrast="-40000"/>
                    </a14:imgEffect>
                  </a14:imgLayer>
                </a14:imgProps>
              </a:ext>
              <a:ext uri="{28A0092B-C50C-407E-A947-70E740481C1C}">
                <a14:useLocalDpi xmlns:a14="http://schemas.microsoft.com/office/drawing/2010/main" val="0"/>
              </a:ext>
            </a:extLst>
          </a:blip>
          <a:srcRect r="5420"/>
          <a:stretch/>
        </p:blipFill>
        <p:spPr>
          <a:xfrm rot="16200000">
            <a:off x="-3109791" y="3109791"/>
            <a:ext cx="6858001" cy="638417"/>
          </a:xfrm>
          <a:prstGeom prst="rect">
            <a:avLst/>
          </a:prstGeom>
        </p:spPr>
      </p:pic>
      <p:pic>
        <p:nvPicPr>
          <p:cNvPr id="6" name="Picture 5" descr="NCARS 9.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848600" y="5791200"/>
            <a:ext cx="1207447" cy="1076325"/>
          </a:xfrm>
          <a:prstGeom prst="rect">
            <a:avLst/>
          </a:prstGeom>
        </p:spPr>
      </p:pic>
    </p:spTree>
    <p:extLst>
      <p:ext uri="{BB962C8B-B14F-4D97-AF65-F5344CB8AC3E}">
        <p14:creationId xmlns:p14="http://schemas.microsoft.com/office/powerpoint/2010/main" val="340016715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11.wmf"/><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wmf"/><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12.xml"/><Relationship Id="rId7" Type="http://schemas.openxmlformats.org/officeDocument/2006/relationships/image" Target="../media/image1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8.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5.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7.m4a"/><Relationship Id="rId7" Type="http://schemas.openxmlformats.org/officeDocument/2006/relationships/image" Target="../media/image6.png"/><Relationship Id="rId2" Type="http://schemas.microsoft.com/office/2007/relationships/media" Target="../media/media7.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7.xml"/><Relationship Id="rId4"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90600" y="2819400"/>
            <a:ext cx="7543800" cy="2057400"/>
          </a:xfrm>
        </p:spPr>
        <p:txBody>
          <a:bodyPr>
            <a:normAutofit fontScale="90000"/>
          </a:bodyPr>
          <a:lstStyle/>
          <a:p>
            <a:r>
              <a:rPr lang="en-US" sz="4800" b="1" dirty="0" smtClean="0">
                <a:latin typeface="Candara" panose="020E0502030303020204" pitchFamily="34" charset="0"/>
              </a:rPr>
              <a:t>Child Passenger Safety Training </a:t>
            </a:r>
            <a:br>
              <a:rPr lang="en-US" sz="4800" b="1" dirty="0" smtClean="0">
                <a:latin typeface="Candara" panose="020E0502030303020204" pitchFamily="34" charset="0"/>
              </a:rPr>
            </a:br>
            <a:r>
              <a:rPr lang="en-US" sz="4800" b="1" dirty="0" smtClean="0">
                <a:latin typeface="Candara" panose="020E0502030303020204" pitchFamily="34" charset="0"/>
              </a:rPr>
              <a:t>For Tribal Law Enforcement Officers</a:t>
            </a:r>
            <a:endParaRPr lang="en-US" sz="4800" b="1" dirty="0">
              <a:latin typeface="Candara" panose="020E0502030303020204" pitchFamily="34" charset="0"/>
            </a:endParaRPr>
          </a:p>
        </p:txBody>
      </p:sp>
      <p:sp>
        <p:nvSpPr>
          <p:cNvPr id="7" name="Subtitle 6"/>
          <p:cNvSpPr>
            <a:spLocks noGrp="1"/>
          </p:cNvSpPr>
          <p:nvPr>
            <p:ph type="subTitle" idx="1"/>
          </p:nvPr>
        </p:nvSpPr>
        <p:spPr>
          <a:xfrm>
            <a:off x="1143000" y="5486400"/>
            <a:ext cx="6993393" cy="1101598"/>
          </a:xfrm>
        </p:spPr>
        <p:txBody>
          <a:bodyPr>
            <a:noAutofit/>
          </a:bodyPr>
          <a:lstStyle/>
          <a:p>
            <a:r>
              <a:rPr lang="en-US" sz="2400" b="1" dirty="0" smtClean="0">
                <a:solidFill>
                  <a:schemeClr val="tx1"/>
                </a:solidFill>
                <a:latin typeface="Candara" panose="020E0502030303020204" pitchFamily="34" charset="0"/>
              </a:rPr>
              <a:t>BERNADINE PHILLIPS,</a:t>
            </a:r>
          </a:p>
          <a:p>
            <a:r>
              <a:rPr lang="en-US" sz="2400" b="1" dirty="0" smtClean="0">
                <a:solidFill>
                  <a:schemeClr val="tx1"/>
                </a:solidFill>
                <a:latin typeface="Candara" panose="020E0502030303020204" pitchFamily="34" charset="0"/>
              </a:rPr>
              <a:t> NATIVE CARS SITE COORDINATOR, CPST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85719973"/>
      </p:ext>
    </p:extLst>
  </p:cSld>
  <p:clrMapOvr>
    <a:masterClrMapping/>
  </p:clrMapOvr>
  <mc:AlternateContent xmlns:mc="http://schemas.openxmlformats.org/markup-compatibility/2006">
    <mc:Choice xmlns:p14="http://schemas.microsoft.com/office/powerpoint/2010/main" Requires="p14">
      <p:transition spd="slow" p14:dur="2000" advTm="47141"/>
    </mc:Choice>
    <mc:Fallback>
      <p:transition spd="slow" advTm="47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bernadine.phillips\My Documents\WHY CHILDDREN SHOULD TRAVEL REARFACING.jpg"/>
          <p:cNvPicPr>
            <a:picLocks noChangeAspect="1" noChangeArrowheads="1"/>
          </p:cNvPicPr>
          <p:nvPr/>
        </p:nvPicPr>
        <p:blipFill rotWithShape="1">
          <a:blip r:embed="rId5" cstate="print"/>
          <a:srcRect t="2410"/>
          <a:stretch/>
        </p:blipFill>
        <p:spPr bwMode="auto">
          <a:xfrm>
            <a:off x="1066800" y="866899"/>
            <a:ext cx="6934200" cy="5229101"/>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533"/>
    </mc:Choice>
    <mc:Fallback>
      <p:transition spd="slow" advTm="11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114800" y="228600"/>
            <a:ext cx="4876800" cy="1066800"/>
          </a:xfrm>
          <a:prstGeom prst="rect">
            <a:avLst/>
          </a:prstGeom>
        </p:spPr>
        <p:txBody>
          <a:bodyPr>
            <a:normAutofit/>
          </a:bodyPr>
          <a:lstStyle/>
          <a:p>
            <a:pPr algn="r"/>
            <a:r>
              <a:rPr lang="en-US" sz="3200" b="1" dirty="0">
                <a:latin typeface="Candara" panose="020E0502030303020204" pitchFamily="34" charset="0"/>
              </a:rPr>
              <a:t>Crash Forces </a:t>
            </a:r>
            <a:r>
              <a:rPr lang="en-US" sz="3200" b="1" dirty="0" smtClean="0">
                <a:latin typeface="Candara" panose="020E0502030303020204" pitchFamily="34" charset="0"/>
              </a:rPr>
              <a:t>Explained</a:t>
            </a:r>
            <a:endParaRPr lang="en-US" sz="3200" b="1" dirty="0">
              <a:latin typeface="Candara" panose="020E0502030303020204" pitchFamily="34" charset="0"/>
            </a:endParaRPr>
          </a:p>
        </p:txBody>
      </p:sp>
      <p:sp>
        <p:nvSpPr>
          <p:cNvPr id="5" name="Rectangle 3"/>
          <p:cNvSpPr>
            <a:spLocks noGrp="1" noChangeArrowheads="1"/>
          </p:cNvSpPr>
          <p:nvPr>
            <p:ph idx="4294967295"/>
          </p:nvPr>
        </p:nvSpPr>
        <p:spPr>
          <a:xfrm>
            <a:off x="1676400" y="2438400"/>
            <a:ext cx="5943600" cy="752475"/>
          </a:xfrm>
          <a:prstGeom prst="rect">
            <a:avLst/>
          </a:prstGeom>
          <a:noFill/>
        </p:spPr>
        <p:txBody>
          <a:bodyPr/>
          <a:lstStyle/>
          <a:p>
            <a:pPr algn="ctr">
              <a:buNone/>
            </a:pPr>
            <a:r>
              <a:rPr lang="en-US" sz="2800" b="1" dirty="0" smtClean="0">
                <a:latin typeface="Candara" panose="020E0502030303020204" pitchFamily="34" charset="0"/>
              </a:rPr>
              <a:t>Weight X Speed = Restraining Force</a:t>
            </a:r>
            <a:endParaRPr lang="en-US" sz="2800" b="1" dirty="0">
              <a:latin typeface="Candara" panose="020E0502030303020204" pitchFamily="34" charset="0"/>
            </a:endParaRPr>
          </a:p>
        </p:txBody>
      </p:sp>
      <p:pic>
        <p:nvPicPr>
          <p:cNvPr id="6" name="Picture 5" descr="crash"/>
          <p:cNvPicPr>
            <a:picLocks noChangeAspect="1" noChangeArrowheads="1"/>
          </p:cNvPicPr>
          <p:nvPr/>
        </p:nvPicPr>
        <p:blipFill>
          <a:blip r:embed="rId5" cstate="print"/>
          <a:srcRect/>
          <a:stretch>
            <a:fillRect/>
          </a:stretch>
        </p:blipFill>
        <p:spPr bwMode="auto">
          <a:xfrm>
            <a:off x="1752599" y="3429000"/>
            <a:ext cx="5562600" cy="2266950"/>
          </a:xfrm>
          <a:prstGeom prst="rect">
            <a:avLst/>
          </a:prstGeom>
          <a:noFill/>
        </p:spPr>
      </p:pic>
      <p:sp>
        <p:nvSpPr>
          <p:cNvPr id="7" name="Rectangle 6"/>
          <p:cNvSpPr/>
          <p:nvPr/>
        </p:nvSpPr>
        <p:spPr>
          <a:xfrm>
            <a:off x="3148584" y="5867400"/>
            <a:ext cx="2770631" cy="400110"/>
          </a:xfrm>
          <a:prstGeom prst="rect">
            <a:avLst/>
          </a:prstGeom>
        </p:spPr>
        <p:txBody>
          <a:bodyPr wrap="none">
            <a:spAutoFit/>
          </a:bodyPr>
          <a:lstStyle/>
          <a:p>
            <a:pPr algn="ctr"/>
            <a:r>
              <a:rPr lang="en-US" sz="2000" dirty="0" smtClean="0"/>
              <a:t>10 lb. x 30 mph = </a:t>
            </a:r>
            <a:r>
              <a:rPr lang="en-US" sz="2000" b="1" dirty="0" smtClean="0"/>
              <a:t>300 lbs</a:t>
            </a:r>
            <a:endParaRPr lang="en-US" sz="20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286"/>
    </mc:Choice>
    <mc:Fallback>
      <p:transition spd="slow" advTm="43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114800" y="228601"/>
            <a:ext cx="4876800" cy="685800"/>
          </a:xfrm>
          <a:prstGeom prst="rect">
            <a:avLst/>
          </a:prstGeom>
        </p:spPr>
        <p:txBody>
          <a:bodyPr/>
          <a:lstStyle/>
          <a:p>
            <a:pPr algn="r"/>
            <a:r>
              <a:rPr lang="en-US" sz="3200" b="1" dirty="0" smtClean="0">
                <a:latin typeface="Candara" panose="020E0502030303020204" pitchFamily="34" charset="0"/>
              </a:rPr>
              <a:t>What Collides </a:t>
            </a:r>
            <a:r>
              <a:rPr lang="en-US" sz="3200" b="1" dirty="0">
                <a:latin typeface="Candara" panose="020E0502030303020204" pitchFamily="34" charset="0"/>
              </a:rPr>
              <a:t>i</a:t>
            </a:r>
            <a:r>
              <a:rPr lang="en-US" sz="3200" b="1" dirty="0" smtClean="0">
                <a:latin typeface="Candara" panose="020E0502030303020204" pitchFamily="34" charset="0"/>
              </a:rPr>
              <a:t>n a Crash</a:t>
            </a:r>
            <a:endParaRPr lang="en-US" sz="3200" b="1" dirty="0">
              <a:latin typeface="Candara" panose="020E0502030303020204" pitchFamily="34" charset="0"/>
            </a:endParaRPr>
          </a:p>
        </p:txBody>
      </p:sp>
      <p:sp>
        <p:nvSpPr>
          <p:cNvPr id="5" name="Content Placeholder 4"/>
          <p:cNvSpPr>
            <a:spLocks noGrp="1"/>
          </p:cNvSpPr>
          <p:nvPr>
            <p:ph sz="half" idx="4294967295"/>
          </p:nvPr>
        </p:nvSpPr>
        <p:spPr>
          <a:xfrm>
            <a:off x="914400" y="2514600"/>
            <a:ext cx="3276600" cy="3124200"/>
          </a:xfrm>
          <a:prstGeom prst="rect">
            <a:avLst/>
          </a:prstGeom>
          <a:noFill/>
        </p:spPr>
        <p:txBody>
          <a:bodyPr/>
          <a:lstStyle/>
          <a:p>
            <a:pPr>
              <a:lnSpc>
                <a:spcPct val="90000"/>
              </a:lnSpc>
            </a:pPr>
            <a:r>
              <a:rPr lang="en-US" sz="2800" b="1" dirty="0" smtClean="0">
                <a:latin typeface="Candara" panose="020E0502030303020204" pitchFamily="34" charset="0"/>
              </a:rPr>
              <a:t>Vehicle</a:t>
            </a:r>
          </a:p>
          <a:p>
            <a:pPr marL="0" indent="0">
              <a:lnSpc>
                <a:spcPct val="90000"/>
              </a:lnSpc>
              <a:buNone/>
            </a:pPr>
            <a:endParaRPr lang="en-US" sz="2800" b="1" dirty="0" smtClean="0">
              <a:latin typeface="Candara" panose="020E0502030303020204" pitchFamily="34" charset="0"/>
            </a:endParaRPr>
          </a:p>
          <a:p>
            <a:pPr>
              <a:lnSpc>
                <a:spcPct val="90000"/>
              </a:lnSpc>
            </a:pPr>
            <a:r>
              <a:rPr lang="en-US" sz="2800" b="1" dirty="0" smtClean="0">
                <a:latin typeface="Candara" panose="020E0502030303020204" pitchFamily="34" charset="0"/>
              </a:rPr>
              <a:t>People </a:t>
            </a:r>
          </a:p>
          <a:p>
            <a:pPr marL="0" indent="0">
              <a:lnSpc>
                <a:spcPct val="90000"/>
              </a:lnSpc>
              <a:buNone/>
            </a:pPr>
            <a:endParaRPr lang="en-US" sz="2800" b="1" dirty="0" smtClean="0">
              <a:latin typeface="Candara" panose="020E0502030303020204" pitchFamily="34" charset="0"/>
            </a:endParaRPr>
          </a:p>
          <a:p>
            <a:pPr>
              <a:lnSpc>
                <a:spcPct val="90000"/>
              </a:lnSpc>
            </a:pPr>
            <a:r>
              <a:rPr lang="en-US" sz="2800" b="1" dirty="0" smtClean="0">
                <a:latin typeface="Candara" panose="020E0502030303020204" pitchFamily="34" charset="0"/>
              </a:rPr>
              <a:t>Inside the body</a:t>
            </a:r>
          </a:p>
        </p:txBody>
      </p:sp>
      <p:pic>
        <p:nvPicPr>
          <p:cNvPr id="11" name="Picture 5" descr="LIFTBABY"/>
          <p:cNvPicPr>
            <a:picLocks noGrp="1" noChangeAspect="1" noChangeArrowheads="1"/>
          </p:cNvPicPr>
          <p:nvPr>
            <p:ph sz="half" idx="4294967295"/>
          </p:nvPr>
        </p:nvPicPr>
        <p:blipFill>
          <a:blip r:embed="rId5" cstate="print"/>
          <a:stretch>
            <a:fillRect/>
          </a:stretch>
        </p:blipFill>
        <p:spPr bwMode="auto">
          <a:xfrm>
            <a:off x="6477000" y="3352800"/>
            <a:ext cx="1209675" cy="1452563"/>
          </a:xfrm>
          <a:prstGeom prst="rect">
            <a:avLst/>
          </a:prstGeom>
          <a:noFill/>
        </p:spPr>
      </p:pic>
      <p:pic>
        <p:nvPicPr>
          <p:cNvPr id="9" name="Picture 4"/>
          <p:cNvPicPr>
            <a:picLocks noChangeAspect="1" noChangeArrowheads="1"/>
          </p:cNvPicPr>
          <p:nvPr/>
        </p:nvPicPr>
        <p:blipFill>
          <a:blip r:embed="rId6" cstate="print"/>
          <a:srcRect/>
          <a:stretch>
            <a:fillRect/>
          </a:stretch>
        </p:blipFill>
        <p:spPr bwMode="auto">
          <a:xfrm>
            <a:off x="3276600" y="1600200"/>
            <a:ext cx="3035030" cy="990600"/>
          </a:xfrm>
          <a:prstGeom prst="rect">
            <a:avLst/>
          </a:prstGeom>
          <a:noFill/>
          <a:ln w="9525">
            <a:noFill/>
            <a:miter lim="800000"/>
            <a:headEnd/>
            <a:tailEnd/>
          </a:ln>
          <a:effectLst/>
        </p:spPr>
      </p:pic>
      <p:pic>
        <p:nvPicPr>
          <p:cNvPr id="12" name="Picture 6"/>
          <p:cNvPicPr>
            <a:picLocks noChangeAspect="1" noChangeArrowheads="1"/>
          </p:cNvPicPr>
          <p:nvPr/>
        </p:nvPicPr>
        <p:blipFill>
          <a:blip r:embed="rId7" cstate="print"/>
          <a:srcRect/>
          <a:stretch>
            <a:fillRect/>
          </a:stretch>
        </p:blipFill>
        <p:spPr bwMode="auto">
          <a:xfrm>
            <a:off x="4004254" y="4743449"/>
            <a:ext cx="1579722" cy="1807547"/>
          </a:xfrm>
          <a:prstGeom prst="rect">
            <a:avLst/>
          </a:prstGeom>
          <a:noFill/>
          <a:ln w="9525">
            <a:noFill/>
            <a:miter lim="800000"/>
            <a:headEnd/>
            <a:tailEnd/>
          </a:ln>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415"/>
    </mc:Choice>
    <mc:Fallback>
      <p:transition spd="slow" advTm="39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33850" y="228600"/>
            <a:ext cx="4857750" cy="1066800"/>
          </a:xfrm>
          <a:prstGeom prst="rect">
            <a:avLst/>
          </a:prstGeom>
        </p:spPr>
        <p:txBody>
          <a:bodyPr>
            <a:normAutofit/>
          </a:bodyPr>
          <a:lstStyle/>
          <a:p>
            <a:pPr algn="r"/>
            <a:r>
              <a:rPr lang="en-US" sz="3200" b="1" dirty="0" smtClean="0">
                <a:latin typeface="Candara" panose="020E0502030303020204" pitchFamily="34" charset="0"/>
              </a:rPr>
              <a:t>Twinkie Physics</a:t>
            </a:r>
            <a:endParaRPr lang="en-US" sz="3200" b="1" dirty="0">
              <a:latin typeface="Candara" panose="020E0502030303020204" pitchFamily="34" charset="0"/>
            </a:endParaRPr>
          </a:p>
        </p:txBody>
      </p:sp>
      <p:pic>
        <p:nvPicPr>
          <p:cNvPr id="4" name="Content Placeholder 3" descr="C:\Documents and Settings\bernadine.phillips\Local Settings\Temporary Internet Files\Content.Word\HP0001.jpg"/>
          <p:cNvPicPr>
            <a:picLocks noGrp="1"/>
          </p:cNvPicPr>
          <p:nvPr>
            <p:ph idx="4294967295"/>
          </p:nvPr>
        </p:nvPicPr>
        <p:blipFill>
          <a:blip r:embed="rId5" cstate="print"/>
          <a:stretch>
            <a:fillRect/>
          </a:stretch>
        </p:blipFill>
        <p:spPr bwMode="auto">
          <a:xfrm>
            <a:off x="838200" y="1066800"/>
            <a:ext cx="7239000" cy="4953000"/>
          </a:xfrm>
          <a:prstGeom prst="rect">
            <a:avLst/>
          </a:prstGeom>
          <a:solidFill>
            <a:srgbClr val="0070C0"/>
          </a:solidFill>
          <a:ln w="9525">
            <a:solidFill>
              <a:srgbClr val="0070C0"/>
            </a:solid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029"/>
    </mc:Choice>
    <mc:Fallback>
      <p:transition spd="slow" advTm="34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5029200" y="228600"/>
            <a:ext cx="3962400" cy="990600"/>
          </a:xfrm>
          <a:prstGeom prst="rect">
            <a:avLst/>
          </a:prstGeom>
        </p:spPr>
        <p:txBody>
          <a:bodyPr>
            <a:normAutofit/>
          </a:bodyPr>
          <a:lstStyle/>
          <a:p>
            <a:pPr algn="r"/>
            <a:r>
              <a:rPr lang="en-US" sz="3200" b="1" dirty="0" smtClean="0">
                <a:latin typeface="Candara" panose="020E0502030303020204" pitchFamily="34" charset="0"/>
              </a:rPr>
              <a:t>Types of Crashes</a:t>
            </a:r>
            <a:endParaRPr lang="en-US" sz="3200" b="1" dirty="0">
              <a:latin typeface="Candara" panose="020E0502030303020204" pitchFamily="34" charset="0"/>
            </a:endParaRPr>
          </a:p>
        </p:txBody>
      </p:sp>
      <p:sp>
        <p:nvSpPr>
          <p:cNvPr id="6" name="Content Placeholder 5"/>
          <p:cNvSpPr>
            <a:spLocks noGrp="1"/>
          </p:cNvSpPr>
          <p:nvPr>
            <p:ph idx="4294967295"/>
          </p:nvPr>
        </p:nvSpPr>
        <p:spPr>
          <a:xfrm>
            <a:off x="1066800" y="1905000"/>
            <a:ext cx="7315200" cy="3429000"/>
          </a:xfrm>
          <a:prstGeom prst="rect">
            <a:avLst/>
          </a:prstGeom>
          <a:noFill/>
        </p:spPr>
        <p:txBody>
          <a:bodyPr/>
          <a:lstStyle/>
          <a:p>
            <a:pPr marL="457200" indent="-457200">
              <a:buFont typeface="+mj-lt"/>
              <a:buAutoNum type="arabicPeriod"/>
            </a:pPr>
            <a:r>
              <a:rPr lang="en-US" sz="2400" b="1" dirty="0" smtClean="0"/>
              <a:t>From the Front (most common)</a:t>
            </a:r>
          </a:p>
          <a:p>
            <a:pPr marL="457200" indent="-457200">
              <a:buFont typeface="+mj-lt"/>
              <a:buAutoNum type="arabicPeriod"/>
            </a:pPr>
            <a:endParaRPr lang="en-US" sz="2400" b="1" dirty="0" smtClean="0"/>
          </a:p>
          <a:p>
            <a:pPr marL="457200" indent="-457200">
              <a:buFont typeface="+mj-lt"/>
              <a:buAutoNum type="arabicPeriod"/>
            </a:pPr>
            <a:r>
              <a:rPr lang="en-US" sz="2400" b="1" dirty="0" smtClean="0"/>
              <a:t>From the Side </a:t>
            </a:r>
          </a:p>
          <a:p>
            <a:pPr marL="457200" indent="-457200">
              <a:buFont typeface="+mj-lt"/>
              <a:buAutoNum type="arabicPeriod"/>
            </a:pPr>
            <a:endParaRPr lang="en-US" sz="2400" b="1" dirty="0" smtClean="0"/>
          </a:p>
          <a:p>
            <a:pPr marL="457200" indent="-457200">
              <a:buFont typeface="+mj-lt"/>
              <a:buAutoNum type="arabicPeriod"/>
            </a:pPr>
            <a:r>
              <a:rPr lang="en-US" sz="2400" b="1" dirty="0" smtClean="0"/>
              <a:t>From the Back (rear-end)</a:t>
            </a:r>
          </a:p>
          <a:p>
            <a:pPr marL="457200" indent="-457200">
              <a:buFont typeface="+mj-lt"/>
              <a:buAutoNum type="arabicPeriod"/>
            </a:pPr>
            <a:endParaRPr lang="en-US" sz="2400" b="1" dirty="0" smtClean="0"/>
          </a:p>
          <a:p>
            <a:pPr marL="457200" indent="-457200">
              <a:buFont typeface="+mj-lt"/>
              <a:buAutoNum type="arabicPeriod"/>
            </a:pPr>
            <a:r>
              <a:rPr lang="en-US" sz="2400" b="1" dirty="0" smtClean="0"/>
              <a:t>Vehicle Rollover</a:t>
            </a:r>
          </a:p>
          <a:p>
            <a:pPr marL="609600" indent="-609600">
              <a:buFont typeface="Wingdings" pitchFamily="2" charset="2"/>
              <a:buNone/>
            </a:pP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0501"/>
    </mc:Choice>
    <mc:Fallback>
      <p:transition spd="slow" advTm="80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43400" y="228600"/>
            <a:ext cx="4648200" cy="990600"/>
          </a:xfrm>
          <a:prstGeom prst="rect">
            <a:avLst/>
          </a:prstGeom>
        </p:spPr>
        <p:txBody>
          <a:bodyPr>
            <a:normAutofit/>
          </a:bodyPr>
          <a:lstStyle/>
          <a:p>
            <a:pPr algn="r"/>
            <a:r>
              <a:rPr lang="en-US" sz="3200" b="1" dirty="0" smtClean="0">
                <a:latin typeface="Candara" panose="020E0502030303020204" pitchFamily="34" charset="0"/>
              </a:rPr>
              <a:t>Injuries Without a Crash</a:t>
            </a:r>
            <a:endParaRPr lang="en-US" sz="3200" b="1" dirty="0">
              <a:latin typeface="Candara" panose="020E0502030303020204" pitchFamily="34" charset="0"/>
            </a:endParaRPr>
          </a:p>
        </p:txBody>
      </p:sp>
      <p:sp>
        <p:nvSpPr>
          <p:cNvPr id="3" name="Content Placeholder 2"/>
          <p:cNvSpPr>
            <a:spLocks noGrp="1"/>
          </p:cNvSpPr>
          <p:nvPr>
            <p:ph idx="4294967295"/>
          </p:nvPr>
        </p:nvSpPr>
        <p:spPr>
          <a:xfrm>
            <a:off x="914400" y="2133600"/>
            <a:ext cx="7467600" cy="3276600"/>
          </a:xfrm>
          <a:prstGeom prst="rect">
            <a:avLst/>
          </a:prstGeom>
          <a:noFill/>
        </p:spPr>
        <p:txBody>
          <a:bodyPr/>
          <a:lstStyle/>
          <a:p>
            <a:pPr marL="0" indent="0">
              <a:spcBef>
                <a:spcPct val="30000"/>
              </a:spcBef>
              <a:buNone/>
            </a:pPr>
            <a:r>
              <a:rPr lang="en-US" sz="2400" b="1" i="1" dirty="0" smtClean="0"/>
              <a:t> Skids, spins, swerves or sudden braking </a:t>
            </a:r>
          </a:p>
          <a:p>
            <a:pPr marL="0" indent="0">
              <a:spcBef>
                <a:spcPct val="30000"/>
              </a:spcBef>
              <a:buNone/>
            </a:pPr>
            <a:endParaRPr lang="en-US" sz="2400" b="1" i="1" dirty="0" smtClean="0"/>
          </a:p>
          <a:p>
            <a:pPr marL="0" indent="0">
              <a:spcBef>
                <a:spcPct val="30000"/>
              </a:spcBef>
              <a:buNone/>
            </a:pPr>
            <a:r>
              <a:rPr lang="en-US" sz="2400" b="1" dirty="0" smtClean="0"/>
              <a:t> Common causes of occupant injuries:</a:t>
            </a:r>
          </a:p>
          <a:p>
            <a:pPr lvl="1">
              <a:spcBef>
                <a:spcPct val="30000"/>
              </a:spcBef>
              <a:buFont typeface="Arial" panose="020B0604020202020204" pitchFamily="34" charset="0"/>
              <a:buChar char="•"/>
            </a:pPr>
            <a:r>
              <a:rPr lang="en-US" sz="2400" b="1" dirty="0" smtClean="0"/>
              <a:t>Thrown out of windows or doors</a:t>
            </a:r>
          </a:p>
          <a:p>
            <a:pPr lvl="1">
              <a:spcBef>
                <a:spcPct val="30000"/>
              </a:spcBef>
              <a:buFont typeface="Arial" panose="020B0604020202020204" pitchFamily="34" charset="0"/>
              <a:buChar char="•"/>
            </a:pPr>
            <a:r>
              <a:rPr lang="en-US" sz="2400" b="1" dirty="0" smtClean="0"/>
              <a:t>Collided with other occupants</a:t>
            </a:r>
          </a:p>
          <a:p>
            <a:pPr lvl="1">
              <a:spcBef>
                <a:spcPct val="30000"/>
              </a:spcBef>
              <a:buFont typeface="Arial" panose="020B0604020202020204" pitchFamily="34" charset="0"/>
              <a:buChar char="•"/>
            </a:pPr>
            <a:r>
              <a:rPr lang="en-US" sz="2400" b="1" dirty="0" smtClean="0"/>
              <a:t>Hits the inside of the vehicle</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856"/>
    </mc:Choice>
    <mc:Fallback>
      <p:transition spd="slow" advTm="19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0" y="228600"/>
            <a:ext cx="4419600" cy="1066800"/>
          </a:xfrm>
          <a:prstGeom prst="rect">
            <a:avLst/>
          </a:prstGeom>
        </p:spPr>
        <p:txBody>
          <a:bodyPr>
            <a:normAutofit/>
          </a:bodyPr>
          <a:lstStyle/>
          <a:p>
            <a:pPr algn="r"/>
            <a:r>
              <a:rPr lang="en-US" sz="3200" b="1" dirty="0" smtClean="0">
                <a:latin typeface="Candara" panose="020E0502030303020204" pitchFamily="34" charset="0"/>
              </a:rPr>
              <a:t>How Restraints Prevent Injuries</a:t>
            </a:r>
            <a:endParaRPr lang="en-US" sz="3200" b="1" dirty="0">
              <a:latin typeface="Candara" panose="020E0502030303020204" pitchFamily="34" charset="0"/>
            </a:endParaRPr>
          </a:p>
        </p:txBody>
      </p:sp>
      <p:sp>
        <p:nvSpPr>
          <p:cNvPr id="3" name="Content Placeholder 2"/>
          <p:cNvSpPr>
            <a:spLocks noGrp="1"/>
          </p:cNvSpPr>
          <p:nvPr>
            <p:ph idx="4294967295"/>
          </p:nvPr>
        </p:nvSpPr>
        <p:spPr>
          <a:xfrm>
            <a:off x="914400" y="2514600"/>
            <a:ext cx="7315200" cy="3810000"/>
          </a:xfrm>
          <a:prstGeom prst="rect">
            <a:avLst/>
          </a:prstGeom>
          <a:noFill/>
        </p:spPr>
        <p:txBody>
          <a:bodyPr>
            <a:normAutofit/>
          </a:bodyPr>
          <a:lstStyle/>
          <a:p>
            <a:pPr>
              <a:lnSpc>
                <a:spcPct val="80000"/>
              </a:lnSpc>
            </a:pPr>
            <a:r>
              <a:rPr lang="en-US" sz="2400" b="1" dirty="0" smtClean="0">
                <a:latin typeface="Candara" panose="020E0502030303020204" pitchFamily="34" charset="0"/>
              </a:rPr>
              <a:t> Keep people in the vehicle </a:t>
            </a:r>
          </a:p>
          <a:p>
            <a:pPr marL="0" indent="0">
              <a:lnSpc>
                <a:spcPct val="80000"/>
              </a:lnSpc>
              <a:buNone/>
            </a:pPr>
            <a:endParaRPr lang="en-US" sz="2400" b="1" dirty="0" smtClean="0">
              <a:latin typeface="Candara" panose="020E0502030303020204" pitchFamily="34" charset="0"/>
            </a:endParaRPr>
          </a:p>
          <a:p>
            <a:pPr>
              <a:lnSpc>
                <a:spcPct val="80000"/>
              </a:lnSpc>
            </a:pPr>
            <a:r>
              <a:rPr lang="en-US" sz="2400" b="1" dirty="0" smtClean="0">
                <a:latin typeface="Candara" panose="020E0502030303020204" pitchFamily="34" charset="0"/>
              </a:rPr>
              <a:t> Holds you where your body is strongest</a:t>
            </a:r>
          </a:p>
          <a:p>
            <a:pPr marL="0" indent="0">
              <a:lnSpc>
                <a:spcPct val="80000"/>
              </a:lnSpc>
              <a:buNone/>
            </a:pPr>
            <a:endParaRPr lang="en-US" sz="2400" b="1" dirty="0" smtClean="0">
              <a:latin typeface="Candara" panose="020E0502030303020204" pitchFamily="34" charset="0"/>
            </a:endParaRPr>
          </a:p>
          <a:p>
            <a:pPr>
              <a:lnSpc>
                <a:spcPct val="80000"/>
              </a:lnSpc>
            </a:pPr>
            <a:r>
              <a:rPr lang="en-US" sz="2400" b="1" dirty="0" smtClean="0">
                <a:latin typeface="Candara" panose="020E0502030303020204" pitchFamily="34" charset="0"/>
              </a:rPr>
              <a:t> Spreads out the force of the crash </a:t>
            </a:r>
          </a:p>
          <a:p>
            <a:pPr marL="0" indent="0">
              <a:lnSpc>
                <a:spcPct val="80000"/>
              </a:lnSpc>
              <a:buNone/>
            </a:pPr>
            <a:endParaRPr lang="en-US" sz="2400" b="1" dirty="0" smtClean="0">
              <a:latin typeface="Candara" panose="020E0502030303020204" pitchFamily="34" charset="0"/>
            </a:endParaRPr>
          </a:p>
          <a:p>
            <a:pPr>
              <a:lnSpc>
                <a:spcPct val="80000"/>
              </a:lnSpc>
            </a:pPr>
            <a:r>
              <a:rPr lang="en-US" sz="2400" b="1" dirty="0" smtClean="0">
                <a:latin typeface="Candara" panose="020E0502030303020204" pitchFamily="34" charset="0"/>
              </a:rPr>
              <a:t> Helps the body to slow down</a:t>
            </a:r>
          </a:p>
          <a:p>
            <a:pPr marL="0" indent="0">
              <a:lnSpc>
                <a:spcPct val="80000"/>
              </a:lnSpc>
              <a:buNone/>
            </a:pPr>
            <a:endParaRPr lang="en-US" sz="2400" b="1" dirty="0" smtClean="0">
              <a:latin typeface="Candara" panose="020E0502030303020204" pitchFamily="34" charset="0"/>
            </a:endParaRPr>
          </a:p>
          <a:p>
            <a:pPr>
              <a:lnSpc>
                <a:spcPct val="80000"/>
              </a:lnSpc>
            </a:pPr>
            <a:r>
              <a:rPr lang="en-US" sz="2400" b="1" dirty="0" smtClean="0">
                <a:latin typeface="Candara" panose="020E0502030303020204" pitchFamily="34" charset="0"/>
              </a:rPr>
              <a:t> Protects the head and spine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9350"/>
    </mc:Choice>
    <mc:Fallback>
      <p:transition spd="slow" advTm="69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idx="4294967295"/>
          </p:nvPr>
        </p:nvSpPr>
        <p:spPr>
          <a:xfrm>
            <a:off x="4191000" y="228600"/>
            <a:ext cx="4800600" cy="1295400"/>
          </a:xfrm>
          <a:prstGeom prst="rect">
            <a:avLst/>
          </a:prstGeom>
        </p:spPr>
        <p:txBody>
          <a:bodyPr>
            <a:normAutofit/>
          </a:bodyPr>
          <a:lstStyle/>
          <a:p>
            <a:pPr algn="r" eaLnBrk="1" hangingPunct="1"/>
            <a:r>
              <a:rPr lang="en-US" sz="3200" b="1" dirty="0" smtClean="0">
                <a:latin typeface="Candara" panose="020E0502030303020204" pitchFamily="34" charset="0"/>
              </a:rPr>
              <a:t>Best Practice and Tough Choices</a:t>
            </a:r>
          </a:p>
        </p:txBody>
      </p:sp>
      <p:sp>
        <p:nvSpPr>
          <p:cNvPr id="8197" name="Rectangle 3"/>
          <p:cNvSpPr>
            <a:spLocks noGrp="1" noChangeArrowheads="1"/>
          </p:cNvSpPr>
          <p:nvPr>
            <p:ph idx="4294967295"/>
          </p:nvPr>
        </p:nvSpPr>
        <p:spPr>
          <a:xfrm>
            <a:off x="914400" y="1600200"/>
            <a:ext cx="7315200" cy="4724400"/>
          </a:xfrm>
          <a:prstGeom prst="rect">
            <a:avLst/>
          </a:prstGeom>
          <a:noFill/>
        </p:spPr>
        <p:txBody>
          <a:bodyPr>
            <a:normAutofit fontScale="25000" lnSpcReduction="20000"/>
          </a:bodyPr>
          <a:lstStyle/>
          <a:p>
            <a:r>
              <a:rPr lang="en-US" sz="8000" b="1" dirty="0" smtClean="0">
                <a:latin typeface="Candara" panose="020E0502030303020204" pitchFamily="34" charset="0"/>
              </a:rPr>
              <a:t>Best practice</a:t>
            </a:r>
          </a:p>
          <a:p>
            <a:pPr lvl="1">
              <a:buFont typeface="Courier New" panose="02070309020205020404" pitchFamily="49" charset="0"/>
              <a:buChar char="o"/>
            </a:pPr>
            <a:r>
              <a:rPr lang="en-US" sz="8000" b="1" dirty="0" smtClean="0">
                <a:latin typeface="Candara" panose="020E0502030303020204" pitchFamily="34" charset="0"/>
              </a:rPr>
              <a:t>Explain best practice options</a:t>
            </a:r>
          </a:p>
          <a:p>
            <a:pPr marL="457200" lvl="1" indent="0">
              <a:buNone/>
            </a:pPr>
            <a:endParaRPr lang="en-US" sz="8000" b="1" dirty="0" smtClean="0">
              <a:latin typeface="Candara" panose="020E0502030303020204" pitchFamily="34" charset="0"/>
            </a:endParaRPr>
          </a:p>
          <a:p>
            <a:r>
              <a:rPr lang="en-US" sz="8000" b="1" dirty="0" smtClean="0">
                <a:latin typeface="Candara" panose="020E0502030303020204" pitchFamily="34" charset="0"/>
              </a:rPr>
              <a:t>Tough Choices</a:t>
            </a:r>
          </a:p>
          <a:p>
            <a:pPr lvl="1">
              <a:buFont typeface="Courier New" panose="02070309020205020404" pitchFamily="49" charset="0"/>
              <a:buChar char="o"/>
            </a:pPr>
            <a:r>
              <a:rPr lang="en-US" sz="8000" b="1" dirty="0" smtClean="0">
                <a:latin typeface="Candara" panose="020E0502030303020204" pitchFamily="34" charset="0"/>
              </a:rPr>
              <a:t>No clear answer</a:t>
            </a:r>
          </a:p>
          <a:p>
            <a:pPr marL="457200" lvl="1" indent="0">
              <a:buNone/>
            </a:pPr>
            <a:endParaRPr lang="en-US" sz="8000" b="1" dirty="0" smtClean="0">
              <a:latin typeface="Candara" panose="020E0502030303020204" pitchFamily="34" charset="0"/>
            </a:endParaRPr>
          </a:p>
          <a:p>
            <a:r>
              <a:rPr lang="en-US" sz="8000" b="1" dirty="0" smtClean="0">
                <a:latin typeface="Candara" panose="020E0502030303020204" pitchFamily="34" charset="0"/>
              </a:rPr>
              <a:t>Give options</a:t>
            </a:r>
          </a:p>
          <a:p>
            <a:endParaRPr lang="en-US" sz="8000" b="1" dirty="0" smtClean="0">
              <a:latin typeface="Candara" panose="020E0502030303020204" pitchFamily="34" charset="0"/>
            </a:endParaRPr>
          </a:p>
          <a:p>
            <a:r>
              <a:rPr lang="en-US" sz="8000" b="1" dirty="0" smtClean="0">
                <a:latin typeface="Candara" panose="020E0502030303020204" pitchFamily="34" charset="0"/>
              </a:rPr>
              <a:t>Seat </a:t>
            </a:r>
            <a:r>
              <a:rPr lang="en-US" sz="8000" b="1" dirty="0">
                <a:latin typeface="Candara" panose="020E0502030303020204" pitchFamily="34" charset="0"/>
              </a:rPr>
              <a:t>belts for everyone</a:t>
            </a:r>
          </a:p>
          <a:p>
            <a:pPr lvl="1">
              <a:buFont typeface="Courier New" panose="02070309020205020404" pitchFamily="49" charset="0"/>
              <a:buChar char="o"/>
            </a:pPr>
            <a:r>
              <a:rPr lang="en-US" sz="8000" b="1" dirty="0">
                <a:latin typeface="Candara" panose="020E0502030303020204" pitchFamily="34" charset="0"/>
              </a:rPr>
              <a:t>Pickup trucks</a:t>
            </a:r>
          </a:p>
          <a:p>
            <a:pPr lvl="1">
              <a:buFont typeface="Courier New" panose="02070309020205020404" pitchFamily="49" charset="0"/>
              <a:buChar char="o"/>
            </a:pPr>
            <a:r>
              <a:rPr lang="en-US" sz="8000" b="1" dirty="0">
                <a:latin typeface="Candara" panose="020E0502030303020204" pitchFamily="34" charset="0"/>
              </a:rPr>
              <a:t>Community </a:t>
            </a:r>
            <a:r>
              <a:rPr lang="en-US" sz="8000" b="1" dirty="0" smtClean="0">
                <a:latin typeface="Candara" panose="020E0502030303020204" pitchFamily="34" charset="0"/>
              </a:rPr>
              <a:t>vehicles</a:t>
            </a:r>
          </a:p>
          <a:p>
            <a:pPr marL="457200" lvl="1" indent="0">
              <a:buNone/>
            </a:pPr>
            <a:endParaRPr lang="en-US" sz="8000" b="1" dirty="0">
              <a:latin typeface="Candara" panose="020E0502030303020204" pitchFamily="34" charset="0"/>
            </a:endParaRPr>
          </a:p>
          <a:p>
            <a:r>
              <a:rPr lang="en-US" sz="8000" b="1" dirty="0">
                <a:latin typeface="Candara" panose="020E0502030303020204" pitchFamily="34" charset="0"/>
              </a:rPr>
              <a:t>Use a CR</a:t>
            </a:r>
          </a:p>
          <a:p>
            <a:pPr marL="457200" lvl="1" indent="0" eaLnBrk="1" hangingPunct="1">
              <a:buNone/>
            </a:pPr>
            <a:endParaRPr lang="en-US" b="1" dirty="0" smtClean="0"/>
          </a:p>
          <a:p>
            <a:pPr marL="0" indent="0" algn="ctr" eaLnBrk="1" hangingPunct="1">
              <a:buNone/>
            </a:pPr>
            <a:endParaRPr lang="en-US" sz="6200" b="1" i="1" dirty="0" smtClean="0">
              <a:latin typeface="Candara" panose="020E0502030303020204" pitchFamily="34" charset="0"/>
            </a:endParaRPr>
          </a:p>
          <a:p>
            <a:pPr marL="0" indent="0" algn="ctr" eaLnBrk="1" hangingPunct="1">
              <a:buNone/>
            </a:pPr>
            <a:r>
              <a:rPr lang="en-US" sz="8800" b="1" i="1" dirty="0" smtClean="0">
                <a:solidFill>
                  <a:srgbClr val="FF0000"/>
                </a:solidFill>
                <a:latin typeface="Candara" panose="020E0502030303020204" pitchFamily="34" charset="0"/>
              </a:rPr>
              <a:t>Tough choices are always made by the parent/caregiver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23105759"/>
      </p:ext>
    </p:extLst>
  </p:cSld>
  <p:clrMapOvr>
    <a:masterClrMapping/>
  </p:clrMapOvr>
  <mc:AlternateContent xmlns:mc="http://schemas.openxmlformats.org/markup-compatibility/2006">
    <mc:Choice xmlns:p14="http://schemas.microsoft.com/office/powerpoint/2010/main" Requires="p14">
      <p:transition spd="slow" p14:dur="2000" advTm="100008"/>
    </mc:Choice>
    <mc:Fallback>
      <p:transition spd="slow" advTm="100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4" name="Picture 10" descr="Picture" title="P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1062" y="1352550"/>
            <a:ext cx="2373313" cy="178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2707" name="Rectangle 3"/>
          <p:cNvSpPr>
            <a:spLocks noGrp="1" noChangeArrowheads="1"/>
          </p:cNvSpPr>
          <p:nvPr>
            <p:ph idx="4294967295"/>
          </p:nvPr>
        </p:nvSpPr>
        <p:spPr>
          <a:xfrm>
            <a:off x="914400" y="1524000"/>
            <a:ext cx="7315200" cy="4835525"/>
          </a:xfrm>
          <a:prstGeom prst="rect">
            <a:avLst/>
          </a:prstGeom>
          <a:noFill/>
        </p:spPr>
        <p:txBody>
          <a:bodyPr>
            <a:noAutofit/>
          </a:bodyPr>
          <a:lstStyle/>
          <a:p>
            <a:pPr marL="0" indent="0">
              <a:lnSpc>
                <a:spcPct val="90000"/>
              </a:lnSpc>
              <a:buNone/>
            </a:pPr>
            <a:r>
              <a:rPr lang="en-US" sz="2400" b="1" u="sng" dirty="0" smtClean="0">
                <a:latin typeface="Candara" panose="020E0502030303020204" pitchFamily="34" charset="0"/>
              </a:rPr>
              <a:t>Vehicles not designed for CR</a:t>
            </a:r>
          </a:p>
          <a:p>
            <a:pPr>
              <a:lnSpc>
                <a:spcPct val="90000"/>
              </a:lnSpc>
            </a:pPr>
            <a:r>
              <a:rPr lang="en-US" sz="2400" b="1" dirty="0" smtClean="0">
                <a:latin typeface="Candara" panose="020E0502030303020204" pitchFamily="34" charset="0"/>
              </a:rPr>
              <a:t>Off road vehicles (ATV’s)</a:t>
            </a:r>
          </a:p>
          <a:p>
            <a:pPr>
              <a:lnSpc>
                <a:spcPct val="90000"/>
              </a:lnSpc>
            </a:pPr>
            <a:r>
              <a:rPr lang="en-US" sz="2400" b="1" dirty="0" smtClean="0">
                <a:latin typeface="Candara" panose="020E0502030303020204" pitchFamily="34" charset="0"/>
              </a:rPr>
              <a:t>Snow mobiles</a:t>
            </a:r>
          </a:p>
          <a:p>
            <a:pPr>
              <a:lnSpc>
                <a:spcPct val="90000"/>
              </a:lnSpc>
            </a:pPr>
            <a:r>
              <a:rPr lang="en-US" sz="2400" b="1" dirty="0" smtClean="0">
                <a:latin typeface="Candara" panose="020E0502030303020204" pitchFamily="34" charset="0"/>
              </a:rPr>
              <a:t>Fan/Air boats</a:t>
            </a:r>
          </a:p>
          <a:p>
            <a:pPr>
              <a:lnSpc>
                <a:spcPct val="90000"/>
              </a:lnSpc>
            </a:pPr>
            <a:r>
              <a:rPr lang="en-US" sz="2400" b="1" dirty="0" smtClean="0">
                <a:latin typeface="Candara" panose="020E0502030303020204" pitchFamily="34" charset="0"/>
              </a:rPr>
              <a:t>Small aircraft</a:t>
            </a:r>
          </a:p>
          <a:p>
            <a:pPr marL="0" indent="0">
              <a:lnSpc>
                <a:spcPct val="90000"/>
              </a:lnSpc>
              <a:buNone/>
            </a:pPr>
            <a:endParaRPr lang="en-US" sz="2400" b="1" u="sng" dirty="0">
              <a:latin typeface="Candara" panose="020E0502030303020204" pitchFamily="34" charset="0"/>
            </a:endParaRPr>
          </a:p>
          <a:p>
            <a:pPr marL="0" indent="0">
              <a:lnSpc>
                <a:spcPct val="90000"/>
              </a:lnSpc>
              <a:buNone/>
            </a:pPr>
            <a:r>
              <a:rPr lang="en-US" sz="2400" b="1" u="sng" dirty="0" smtClean="0">
                <a:latin typeface="Candara" panose="020E0502030303020204" pitchFamily="34" charset="0"/>
              </a:rPr>
              <a:t>Safer choices</a:t>
            </a:r>
          </a:p>
          <a:p>
            <a:pPr>
              <a:lnSpc>
                <a:spcPct val="90000"/>
              </a:lnSpc>
            </a:pPr>
            <a:r>
              <a:rPr lang="en-US" sz="2400" b="1" dirty="0" smtClean="0">
                <a:latin typeface="Candara" panose="020E0502030303020204" pitchFamily="34" charset="0"/>
              </a:rPr>
              <a:t>Use another vehicle</a:t>
            </a:r>
          </a:p>
          <a:p>
            <a:pPr>
              <a:lnSpc>
                <a:spcPct val="90000"/>
              </a:lnSpc>
            </a:pPr>
            <a:r>
              <a:rPr lang="en-US" sz="2400" b="1" dirty="0" smtClean="0">
                <a:latin typeface="Candara" panose="020E0502030303020204" pitchFamily="34" charset="0"/>
              </a:rPr>
              <a:t>Limit travel time</a:t>
            </a:r>
          </a:p>
          <a:p>
            <a:pPr>
              <a:lnSpc>
                <a:spcPct val="90000"/>
              </a:lnSpc>
            </a:pPr>
            <a:r>
              <a:rPr lang="en-US" sz="2400" b="1" dirty="0" smtClean="0">
                <a:latin typeface="Candara" panose="020E0502030303020204" pitchFamily="34" charset="0"/>
              </a:rPr>
              <a:t>Check on the child</a:t>
            </a:r>
          </a:p>
          <a:p>
            <a:pPr marL="0" indent="0">
              <a:lnSpc>
                <a:spcPct val="90000"/>
              </a:lnSpc>
              <a:buNone/>
            </a:pPr>
            <a:endParaRPr lang="en-US" sz="2400" b="1" dirty="0" smtClean="0">
              <a:latin typeface="Candara" panose="020E0502030303020204" pitchFamily="34" charset="0"/>
            </a:endParaRPr>
          </a:p>
          <a:p>
            <a:pPr marL="0" indent="0">
              <a:lnSpc>
                <a:spcPct val="90000"/>
              </a:lnSpc>
              <a:buNone/>
            </a:pPr>
            <a:r>
              <a:rPr lang="en-US" sz="2400" b="1" dirty="0" smtClean="0">
                <a:latin typeface="Candara" panose="020E0502030303020204" pitchFamily="34" charset="0"/>
              </a:rPr>
              <a:t>CR not approved for off road vehicles</a:t>
            </a:r>
          </a:p>
        </p:txBody>
      </p:sp>
      <p:sp>
        <p:nvSpPr>
          <p:cNvPr id="72706" name="Rectangle 2"/>
          <p:cNvSpPr>
            <a:spLocks noGrp="1" noChangeArrowheads="1"/>
          </p:cNvSpPr>
          <p:nvPr>
            <p:ph type="title" idx="4294967295"/>
          </p:nvPr>
        </p:nvSpPr>
        <p:spPr>
          <a:xfrm>
            <a:off x="4495800" y="228600"/>
            <a:ext cx="4495800" cy="990600"/>
          </a:xfrm>
          <a:prstGeom prst="rect">
            <a:avLst/>
          </a:prstGeom>
        </p:spPr>
        <p:txBody>
          <a:bodyPr>
            <a:normAutofit/>
          </a:bodyPr>
          <a:lstStyle/>
          <a:p>
            <a:pPr algn="r"/>
            <a:r>
              <a:rPr lang="en-US" sz="3200" b="1" dirty="0" smtClean="0">
                <a:latin typeface="Candara" panose="020E0502030303020204" pitchFamily="34" charset="0"/>
              </a:rPr>
              <a:t>Tough Choices</a:t>
            </a:r>
          </a:p>
        </p:txBody>
      </p:sp>
      <p:pic>
        <p:nvPicPr>
          <p:cNvPr id="72713" name="Picture 9" descr="Picture" title="Pict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790950"/>
            <a:ext cx="2362200" cy="1771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2716" name="Picture 12" descr="Picture" title="Pict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0838" y="3276600"/>
            <a:ext cx="1633537"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2708" name="Picture 4" descr="atv pi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0318" y="2133600"/>
            <a:ext cx="2057400" cy="1703388"/>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54677596"/>
      </p:ext>
    </p:extLst>
  </p:cSld>
  <p:clrMapOvr>
    <a:masterClrMapping/>
  </p:clrMapOvr>
  <mc:AlternateContent xmlns:mc="http://schemas.openxmlformats.org/markup-compatibility/2006">
    <mc:Choice xmlns:p14="http://schemas.microsoft.com/office/powerpoint/2010/main" Requires="p14">
      <p:transition spd="slow" p14:dur="2000" advTm="60637"/>
    </mc:Choice>
    <mc:Fallback>
      <p:transition spd="slow" advTm="60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idx="4294967295"/>
          </p:nvPr>
        </p:nvSpPr>
        <p:spPr>
          <a:xfrm>
            <a:off x="914400" y="1524000"/>
            <a:ext cx="7315200" cy="4835525"/>
          </a:xfrm>
          <a:prstGeom prst="rect">
            <a:avLst/>
          </a:prstGeom>
          <a:noFill/>
        </p:spPr>
        <p:txBody>
          <a:bodyPr>
            <a:noAutofit/>
          </a:bodyPr>
          <a:lstStyle/>
          <a:p>
            <a:pPr marL="0" indent="0">
              <a:lnSpc>
                <a:spcPct val="90000"/>
              </a:lnSpc>
              <a:buNone/>
            </a:pPr>
            <a:r>
              <a:rPr lang="en-US" sz="2400" b="1" dirty="0" smtClean="0">
                <a:latin typeface="Candara" panose="020E0502030303020204" pitchFamily="34" charset="0"/>
              </a:rPr>
              <a:t>Thank you! </a:t>
            </a:r>
          </a:p>
          <a:p>
            <a:pPr marL="0" indent="0">
              <a:lnSpc>
                <a:spcPct val="90000"/>
              </a:lnSpc>
              <a:buNone/>
            </a:pPr>
            <a:endParaRPr lang="en-US" sz="2400" b="1" dirty="0">
              <a:latin typeface="Candara" panose="020E0502030303020204" pitchFamily="34" charset="0"/>
            </a:endParaRPr>
          </a:p>
          <a:p>
            <a:pPr marL="0" indent="0">
              <a:lnSpc>
                <a:spcPct val="90000"/>
              </a:lnSpc>
              <a:buNone/>
            </a:pPr>
            <a:r>
              <a:rPr lang="en-US" sz="2400" b="1" dirty="0" smtClean="0">
                <a:latin typeface="Candara" panose="020E0502030303020204" pitchFamily="34" charset="0"/>
              </a:rPr>
              <a:t>Please continue on to Part 2 of this session.</a:t>
            </a:r>
            <a:endParaRPr lang="en-US" sz="2400" b="1" dirty="0" smtClean="0">
              <a:latin typeface="Candara" panose="020E0502030303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02384870"/>
      </p:ext>
    </p:extLst>
  </p:cSld>
  <p:clrMapOvr>
    <a:masterClrMapping/>
  </p:clrMapOvr>
  <mc:AlternateContent xmlns:mc="http://schemas.openxmlformats.org/markup-compatibility/2006">
    <mc:Choice xmlns:p14="http://schemas.microsoft.com/office/powerpoint/2010/main" Requires="p14">
      <p:transition spd="slow" p14:dur="2000" advTm="21916"/>
    </mc:Choice>
    <mc:Fallback>
      <p:transition spd="slow" advTm="21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81000" y="2438400"/>
            <a:ext cx="8229600" cy="1143000"/>
          </a:xfrm>
        </p:spPr>
        <p:txBody>
          <a:bodyPr/>
          <a:lstStyle/>
          <a:p>
            <a:pPr eaLnBrk="1" hangingPunct="1"/>
            <a:r>
              <a:rPr lang="en-US" altLang="en-US" b="1" dirty="0" smtClean="0">
                <a:latin typeface="Candara" panose="020E0502030303020204" pitchFamily="34" charset="0"/>
              </a:rPr>
              <a:t>Pretest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87514047"/>
      </p:ext>
    </p:extLst>
  </p:cSld>
  <p:clrMapOvr>
    <a:masterClrMapping/>
  </p:clrMapOvr>
  <mc:AlternateContent xmlns:mc="http://schemas.openxmlformats.org/markup-compatibility/2006">
    <mc:Choice xmlns:p14="http://schemas.microsoft.com/office/powerpoint/2010/main" Requires="p14">
      <p:transition spd="slow" p14:dur="2000" advTm="16745"/>
    </mc:Choice>
    <mc:Fallback>
      <p:transition spd="slow" advTm="16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00600" y="228600"/>
            <a:ext cx="4191000" cy="1295400"/>
          </a:xfrm>
          <a:prstGeom prst="rect">
            <a:avLst/>
          </a:prstGeom>
        </p:spPr>
        <p:txBody>
          <a:bodyPr>
            <a:normAutofit/>
          </a:bodyPr>
          <a:lstStyle/>
          <a:p>
            <a:pPr algn="r"/>
            <a:r>
              <a:rPr lang="en-US" sz="3200" b="1" dirty="0" smtClean="0">
                <a:latin typeface="Candara" panose="020E0502030303020204" pitchFamily="34" charset="0"/>
              </a:rPr>
              <a:t>Securing Our Future</a:t>
            </a:r>
            <a:endParaRPr lang="en-US" sz="3200" b="1" dirty="0">
              <a:latin typeface="Candara" panose="020E0502030303020204" pitchFamily="34" charset="0"/>
            </a:endParaRPr>
          </a:p>
        </p:txBody>
      </p:sp>
      <p:sp>
        <p:nvSpPr>
          <p:cNvPr id="3" name="Content Placeholder 2"/>
          <p:cNvSpPr>
            <a:spLocks noGrp="1"/>
          </p:cNvSpPr>
          <p:nvPr>
            <p:ph idx="4294967295"/>
          </p:nvPr>
        </p:nvSpPr>
        <p:spPr>
          <a:xfrm>
            <a:off x="914400" y="2514600"/>
            <a:ext cx="7315200" cy="3962400"/>
          </a:xfrm>
          <a:prstGeom prst="rect">
            <a:avLst/>
          </a:prstGeom>
          <a:noFill/>
        </p:spPr>
        <p:txBody>
          <a:bodyPr/>
          <a:lstStyle/>
          <a:p>
            <a:pPr marL="0" indent="0" algn="ctr">
              <a:buNone/>
            </a:pPr>
            <a:r>
              <a:rPr lang="en-US" sz="2400" b="1" dirty="0" smtClean="0">
                <a:latin typeface="Candara" panose="020E0502030303020204" pitchFamily="34" charset="0"/>
              </a:rPr>
              <a:t>Video:  </a:t>
            </a:r>
            <a:r>
              <a:rPr lang="en-US" sz="2400" b="1" i="1" dirty="0" smtClean="0">
                <a:latin typeface="Candara" panose="020E0502030303020204" pitchFamily="34" charset="0"/>
              </a:rPr>
              <a:t>Securing Our Future, </a:t>
            </a:r>
          </a:p>
          <a:p>
            <a:pPr marL="0" indent="0" algn="ctr">
              <a:buNone/>
            </a:pPr>
            <a:r>
              <a:rPr lang="en-US" sz="2400" b="1" i="1" dirty="0" smtClean="0">
                <a:latin typeface="Candara" panose="020E0502030303020204" pitchFamily="34" charset="0"/>
              </a:rPr>
              <a:t>Native American Child Passenger Safety</a:t>
            </a:r>
          </a:p>
          <a:p>
            <a:pPr marL="0" indent="0" algn="ctr">
              <a:buNone/>
            </a:pPr>
            <a:endParaRPr lang="en-US" sz="2400" b="1" i="1" dirty="0" smtClean="0">
              <a:latin typeface="Candara" panose="020E0502030303020204" pitchFamily="34" charset="0"/>
            </a:endParaRPr>
          </a:p>
          <a:p>
            <a:pPr marL="0" indent="0" algn="ctr">
              <a:buNone/>
            </a:pPr>
            <a:r>
              <a:rPr lang="en-US" sz="2400" b="1" dirty="0" smtClean="0">
                <a:latin typeface="Candara" panose="020E0502030303020204" pitchFamily="34" charset="0"/>
              </a:rPr>
              <a:t>Video introduces the participants to the basic overview of child passenger safety while addressing issuers that are unique to Native American communities.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17703872"/>
      </p:ext>
    </p:extLst>
  </p:cSld>
  <p:clrMapOvr>
    <a:masterClrMapping/>
  </p:clrMapOvr>
  <mc:AlternateContent xmlns:mc="http://schemas.openxmlformats.org/markup-compatibility/2006">
    <mc:Choice xmlns:p14="http://schemas.microsoft.com/office/powerpoint/2010/main" Requires="p14">
      <p:transition spd="slow" p14:dur="2000" advTm="20328"/>
    </mc:Choice>
    <mc:Fallback>
      <p:transition spd="slow" advTm="20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p:nvPr>
        </p:nvSpPr>
        <p:spPr>
          <a:xfrm>
            <a:off x="4572000" y="304800"/>
            <a:ext cx="4416552" cy="841248"/>
          </a:xfrm>
        </p:spPr>
        <p:txBody>
          <a:bodyPr/>
          <a:lstStyle/>
          <a:p>
            <a:pPr eaLnBrk="1" hangingPunct="1"/>
            <a:r>
              <a:rPr lang="en-US" altLang="en-US" sz="3200" b="1" dirty="0" smtClean="0">
                <a:latin typeface="Candara" panose="020E0502030303020204" pitchFamily="34" charset="0"/>
              </a:rPr>
              <a:t>The Learn, Practice, Explain Model</a:t>
            </a:r>
          </a:p>
        </p:txBody>
      </p:sp>
      <p:sp>
        <p:nvSpPr>
          <p:cNvPr id="10243" name="Content Placeholder 9"/>
          <p:cNvSpPr>
            <a:spLocks noGrp="1"/>
          </p:cNvSpPr>
          <p:nvPr>
            <p:ph sz="half" idx="1"/>
          </p:nvPr>
        </p:nvSpPr>
        <p:spPr>
          <a:xfrm>
            <a:off x="1676400" y="2133600"/>
            <a:ext cx="2514600" cy="3832225"/>
          </a:xfrm>
        </p:spPr>
        <p:txBody>
          <a:bodyPr/>
          <a:lstStyle/>
          <a:p>
            <a:pPr marL="0" indent="0" eaLnBrk="1" hangingPunct="1">
              <a:buFont typeface="Arial" charset="0"/>
              <a:buNone/>
            </a:pPr>
            <a:r>
              <a:rPr lang="en-US" altLang="en-US" sz="4000" dirty="0" smtClean="0">
                <a:latin typeface="Candara" panose="020E0502030303020204" pitchFamily="34" charset="0"/>
              </a:rPr>
              <a:t>LEARN</a:t>
            </a:r>
          </a:p>
          <a:p>
            <a:pPr marL="0" indent="0" eaLnBrk="1" hangingPunct="1">
              <a:buFont typeface="Arial" charset="0"/>
              <a:buNone/>
            </a:pPr>
            <a:r>
              <a:rPr lang="en-US" altLang="en-US" sz="4000" dirty="0" smtClean="0">
                <a:latin typeface="Candara" panose="020E0502030303020204" pitchFamily="34" charset="0"/>
              </a:rPr>
              <a:t>PRACTICE</a:t>
            </a:r>
          </a:p>
          <a:p>
            <a:pPr marL="0" indent="0" eaLnBrk="1" hangingPunct="1">
              <a:buFont typeface="Arial" charset="0"/>
              <a:buNone/>
            </a:pPr>
            <a:r>
              <a:rPr lang="en-US" altLang="en-US" sz="4000" dirty="0" smtClean="0">
                <a:latin typeface="Candara" panose="020E0502030303020204" pitchFamily="34" charset="0"/>
              </a:rPr>
              <a:t>EXPLAIN</a:t>
            </a:r>
          </a:p>
        </p:txBody>
      </p:sp>
      <p:sp>
        <p:nvSpPr>
          <p:cNvPr id="10244" name="Content Placeholder 10"/>
          <p:cNvSpPr>
            <a:spLocks noGrp="1"/>
          </p:cNvSpPr>
          <p:nvPr>
            <p:ph sz="half" idx="2"/>
          </p:nvPr>
        </p:nvSpPr>
        <p:spPr>
          <a:xfrm>
            <a:off x="5334000" y="2111375"/>
            <a:ext cx="1841500" cy="4137025"/>
          </a:xfrm>
        </p:spPr>
        <p:txBody>
          <a:bodyPr/>
          <a:lstStyle/>
          <a:p>
            <a:pPr marL="0" indent="0" eaLnBrk="1" hangingPunct="1">
              <a:buFont typeface="Arial" charset="0"/>
              <a:buNone/>
            </a:pPr>
            <a:r>
              <a:rPr lang="en-US" altLang="en-US" sz="4000" dirty="0" smtClean="0">
                <a:latin typeface="Candara" panose="020E0502030303020204" pitchFamily="34" charset="0"/>
              </a:rPr>
              <a:t>TELL</a:t>
            </a:r>
          </a:p>
          <a:p>
            <a:pPr marL="0" indent="0" eaLnBrk="1" hangingPunct="1">
              <a:buFont typeface="Arial" charset="0"/>
              <a:buNone/>
            </a:pPr>
            <a:r>
              <a:rPr lang="en-US" altLang="en-US" sz="4000" dirty="0" smtClean="0">
                <a:latin typeface="Candara" panose="020E0502030303020204" pitchFamily="34" charset="0"/>
              </a:rPr>
              <a:t>SHOW</a:t>
            </a:r>
          </a:p>
          <a:p>
            <a:pPr marL="0" indent="0" eaLnBrk="1" hangingPunct="1">
              <a:buFont typeface="Arial" charset="0"/>
              <a:buNone/>
            </a:pPr>
            <a:r>
              <a:rPr lang="en-US" altLang="en-US" sz="4000" dirty="0" smtClean="0">
                <a:latin typeface="Candara" panose="020E0502030303020204" pitchFamily="34" charset="0"/>
              </a:rPr>
              <a:t>DO</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25442438"/>
      </p:ext>
    </p:extLst>
  </p:cSld>
  <p:clrMapOvr>
    <a:masterClrMapping/>
  </p:clrMapOvr>
  <mc:AlternateContent xmlns:mc="http://schemas.openxmlformats.org/markup-compatibility/2006">
    <mc:Choice xmlns:p14="http://schemas.microsoft.com/office/powerpoint/2010/main" Requires="p14">
      <p:transition spd="slow" p14:dur="2000" advTm="47388"/>
    </mc:Choice>
    <mc:Fallback>
      <p:transition spd="slow" advTm="47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4294967295"/>
          </p:nvPr>
        </p:nvSpPr>
        <p:spPr>
          <a:xfrm>
            <a:off x="914400" y="1524000"/>
            <a:ext cx="7315200" cy="4800600"/>
          </a:xfrm>
          <a:prstGeom prst="rect">
            <a:avLst/>
          </a:prstGeom>
          <a:noFill/>
          <a:ln>
            <a:noFill/>
          </a:ln>
        </p:spPr>
        <p:txBody>
          <a:bodyPr>
            <a:normAutofit/>
          </a:bodyPr>
          <a:lstStyle/>
          <a:p>
            <a:r>
              <a:rPr lang="en-US" sz="2400" dirty="0" smtClean="0">
                <a:latin typeface="Candara" panose="020E0502030303020204" pitchFamily="34" charset="0"/>
              </a:rPr>
              <a:t>Fatal injuries remain the leading cause of death for American Indians 1-44 years of age</a:t>
            </a:r>
          </a:p>
          <a:p>
            <a:r>
              <a:rPr lang="en-US" sz="2400" dirty="0" smtClean="0">
                <a:latin typeface="Candara" panose="020E0502030303020204" pitchFamily="34" charset="0"/>
              </a:rPr>
              <a:t>For US American Indian children 1-19 years, injuries accounted for 82% of all deaths in 2007</a:t>
            </a:r>
          </a:p>
          <a:p>
            <a:r>
              <a:rPr lang="en-US" sz="2400" dirty="0" smtClean="0">
                <a:latin typeface="Candara" panose="020E0502030303020204" pitchFamily="34" charset="0"/>
              </a:rPr>
              <a:t>American Indian/Alaskan Natives experienced the highest motor vehicle related deaths than any other race or ethnicity</a:t>
            </a:r>
          </a:p>
          <a:p>
            <a:r>
              <a:rPr lang="en-US" sz="2400" dirty="0" smtClean="0">
                <a:latin typeface="Candara" panose="020E0502030303020204" pitchFamily="34" charset="0"/>
              </a:rPr>
              <a:t>American Indian/Alaskan Native children 0-8 experience motor vehicle injury-related mortality rates twice the rate of Non-Hispanic whites.</a:t>
            </a:r>
          </a:p>
          <a:p>
            <a:r>
              <a:rPr lang="en-US" sz="2400" i="1" dirty="0" smtClean="0">
                <a:latin typeface="Candara" panose="020E0502030303020204" pitchFamily="34" charset="0"/>
              </a:rPr>
              <a:t>Most motor vehicle fatalities occur within 10 miles or less from home. </a:t>
            </a:r>
          </a:p>
        </p:txBody>
      </p:sp>
      <p:sp>
        <p:nvSpPr>
          <p:cNvPr id="2" name="Rectangle 1"/>
          <p:cNvSpPr/>
          <p:nvPr/>
        </p:nvSpPr>
        <p:spPr>
          <a:xfrm>
            <a:off x="5334000" y="228600"/>
            <a:ext cx="3657600" cy="584775"/>
          </a:xfrm>
          <a:prstGeom prst="rect">
            <a:avLst/>
          </a:prstGeom>
        </p:spPr>
        <p:txBody>
          <a:bodyPr wrap="square">
            <a:spAutoFit/>
          </a:bodyPr>
          <a:lstStyle/>
          <a:p>
            <a:pPr algn="r">
              <a:buNone/>
            </a:pPr>
            <a:r>
              <a:rPr lang="en-US" sz="3200" b="1" dirty="0" smtClean="0">
                <a:latin typeface="Candara" panose="020E0502030303020204" pitchFamily="34" charset="0"/>
              </a:rPr>
              <a:t>Crash Injuries</a:t>
            </a:r>
            <a:endParaRPr lang="en-US" sz="3200" b="1" dirty="0">
              <a:latin typeface="Candara" panose="020E0502030303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376"/>
    </mc:Choice>
    <mc:Fallback>
      <p:transition spd="slow" advTm="29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1676400" y="228600"/>
            <a:ext cx="7315200" cy="1219200"/>
          </a:xfrm>
          <a:prstGeom prst="rect">
            <a:avLst/>
          </a:prstGeom>
        </p:spPr>
        <p:txBody>
          <a:bodyPr>
            <a:noAutofit/>
          </a:bodyPr>
          <a:lstStyle/>
          <a:p>
            <a:pPr algn="r"/>
            <a:r>
              <a:rPr lang="en-US" sz="3200" b="1" dirty="0" smtClean="0">
                <a:latin typeface="Candara" panose="020E0502030303020204" pitchFamily="34" charset="0"/>
              </a:rPr>
              <a:t>Fatalities Are Just the Tip of the Iceberg</a:t>
            </a:r>
            <a:br>
              <a:rPr lang="en-US" sz="3200" b="1" dirty="0" smtClean="0">
                <a:latin typeface="Candara" panose="020E0502030303020204" pitchFamily="34" charset="0"/>
              </a:rPr>
            </a:br>
            <a:r>
              <a:rPr lang="en-US" sz="2800" b="1" dirty="0" smtClean="0">
                <a:latin typeface="Candara" panose="020E0502030303020204" pitchFamily="34" charset="0"/>
              </a:rPr>
              <a:t> You Can’t Survive Every Crash</a:t>
            </a:r>
            <a:endParaRPr lang="en-US" sz="2800" b="1" dirty="0">
              <a:latin typeface="Candara" panose="020E0502030303020204" pitchFamily="34" charset="0"/>
            </a:endParaRPr>
          </a:p>
        </p:txBody>
      </p:sp>
      <p:sp>
        <p:nvSpPr>
          <p:cNvPr id="10" name="Content Placeholder 9"/>
          <p:cNvSpPr>
            <a:spLocks noGrp="1"/>
          </p:cNvSpPr>
          <p:nvPr>
            <p:ph sz="half" idx="4294967295"/>
          </p:nvPr>
        </p:nvSpPr>
        <p:spPr>
          <a:xfrm>
            <a:off x="762000" y="2057400"/>
            <a:ext cx="2895600" cy="3581400"/>
          </a:xfrm>
          <a:prstGeom prst="rect">
            <a:avLst/>
          </a:prstGeom>
          <a:noFill/>
          <a:ln>
            <a:noFill/>
          </a:ln>
        </p:spPr>
        <p:txBody>
          <a:bodyPr>
            <a:normAutofit lnSpcReduction="10000"/>
          </a:bodyPr>
          <a:lstStyle/>
          <a:p>
            <a:r>
              <a:rPr lang="en-US" sz="2400" dirty="0">
                <a:latin typeface="Candara" panose="020E0502030303020204" pitchFamily="34" charset="0"/>
              </a:rPr>
              <a:t>Some crashes are too violent to </a:t>
            </a:r>
            <a:r>
              <a:rPr lang="en-US" sz="2400" dirty="0" smtClean="0">
                <a:latin typeface="Candara" panose="020E0502030303020204" pitchFamily="34" charset="0"/>
              </a:rPr>
              <a:t>survive</a:t>
            </a:r>
            <a:endParaRPr lang="en-US" sz="2400" dirty="0">
              <a:latin typeface="Candara" panose="020E0502030303020204" pitchFamily="34" charset="0"/>
            </a:endParaRPr>
          </a:p>
          <a:p>
            <a:r>
              <a:rPr lang="en-US" sz="2400" dirty="0">
                <a:latin typeface="Candara" panose="020E0502030303020204" pitchFamily="34" charset="0"/>
              </a:rPr>
              <a:t>Many factors determine outcome </a:t>
            </a:r>
          </a:p>
          <a:p>
            <a:r>
              <a:rPr lang="en-US" sz="2400" dirty="0">
                <a:latin typeface="Candara" panose="020E0502030303020204" pitchFamily="34" charset="0"/>
              </a:rPr>
              <a:t>Restraints and airbags give the best chance of survival</a:t>
            </a:r>
          </a:p>
          <a:p>
            <a:endParaRPr lang="en-US" dirty="0"/>
          </a:p>
        </p:txBody>
      </p:sp>
      <p:pic>
        <p:nvPicPr>
          <p:cNvPr id="6" name="Content Placeholder 5"/>
          <p:cNvPicPr>
            <a:picLocks/>
          </p:cNvPicPr>
          <p:nvPr/>
        </p:nvPicPr>
        <p:blipFill>
          <a:blip r:embed="rId5">
            <a:extLst>
              <a:ext uri="{28A0092B-C50C-407E-A947-70E740481C1C}">
                <a14:useLocalDpi xmlns:a14="http://schemas.microsoft.com/office/drawing/2010/main" val="0"/>
              </a:ext>
            </a:extLst>
          </a:blip>
          <a:srcRect/>
          <a:stretch>
            <a:fillRect/>
          </a:stretch>
        </p:blipFill>
        <p:spPr>
          <a:xfrm>
            <a:off x="3733800" y="1828800"/>
            <a:ext cx="5181600" cy="3776662"/>
          </a:xfrm>
          <a:prstGeom prst="rect">
            <a:avLst/>
          </a:prstGeom>
          <a:ln w="12700">
            <a:solidFill>
              <a:schemeClr val="accent1"/>
            </a:solid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46377585"/>
      </p:ext>
    </p:extLst>
  </p:cSld>
  <p:clrMapOvr>
    <a:masterClrMapping/>
  </p:clrMapOvr>
  <mc:AlternateContent xmlns:mc="http://schemas.openxmlformats.org/markup-compatibility/2006">
    <mc:Choice xmlns:p14="http://schemas.microsoft.com/office/powerpoint/2010/main" Requires="p14">
      <p:transition spd="slow" p14:dur="2000" advTm="38685"/>
    </mc:Choice>
    <mc:Fallback>
      <p:transition spd="slow" advTm="38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762000" y="152400"/>
            <a:ext cx="8229600" cy="1143000"/>
          </a:xfrm>
          <a:prstGeom prst="rect">
            <a:avLst/>
          </a:prstGeom>
        </p:spPr>
        <p:txBody>
          <a:bodyPr/>
          <a:lstStyle/>
          <a:p>
            <a:pPr algn="r" eaLnBrk="1" hangingPunct="1"/>
            <a:r>
              <a:rPr lang="en-US" altLang="en-US" sz="3200" b="1" dirty="0" smtClean="0">
                <a:latin typeface="Candara" panose="020E0502030303020204" pitchFamily="34" charset="0"/>
              </a:rPr>
              <a:t>Colville Vehicle Crashes &amp; Fatalities</a:t>
            </a:r>
          </a:p>
        </p:txBody>
      </p:sp>
      <p:graphicFrame>
        <p:nvGraphicFramePr>
          <p:cNvPr id="18435" name="Object 2"/>
          <p:cNvGraphicFramePr>
            <a:graphicFrameLocks noChangeAspect="1"/>
          </p:cNvGraphicFramePr>
          <p:nvPr/>
        </p:nvGraphicFramePr>
        <p:xfrm>
          <a:off x="304800" y="990600"/>
          <a:ext cx="8534400" cy="5689600"/>
        </p:xfrm>
        <a:graphic>
          <a:graphicData uri="http://schemas.openxmlformats.org/presentationml/2006/ole">
            <mc:AlternateContent xmlns:mc="http://schemas.openxmlformats.org/markup-compatibility/2006">
              <mc:Choice xmlns:v="urn:schemas-microsoft-com:vml" Requires="v">
                <p:oleObj spid="_x0000_s1043" name="PDF" r:id="rId6" imgW="0" imgH="0" progId="FoxitPhantomPDF.Document">
                  <p:embed/>
                </p:oleObj>
              </mc:Choice>
              <mc:Fallback>
                <p:oleObj name="PDF" r:id="rId6" imgW="0" imgH="0" progId="FoxitPhantomPDF.Document">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990600"/>
                        <a:ext cx="8534400" cy="568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64800155"/>
      </p:ext>
    </p:extLst>
  </p:cSld>
  <p:clrMapOvr>
    <a:masterClrMapping/>
  </p:clrMapOvr>
  <mc:AlternateContent xmlns:mc="http://schemas.openxmlformats.org/markup-compatibility/2006">
    <mc:Choice xmlns:p14="http://schemas.microsoft.com/office/powerpoint/2010/main" Requires="p14">
      <p:transition spd="slow" p14:dur="2000" advTm="34844"/>
    </mc:Choice>
    <mc:Fallback>
      <p:transition spd="slow" advTm="34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0" y="228600"/>
            <a:ext cx="5181600" cy="1066800"/>
          </a:xfrm>
          <a:prstGeom prst="rect">
            <a:avLst/>
          </a:prstGeom>
        </p:spPr>
        <p:txBody>
          <a:bodyPr>
            <a:normAutofit fontScale="90000"/>
          </a:bodyPr>
          <a:lstStyle/>
          <a:p>
            <a:pPr algn="r"/>
            <a:r>
              <a:rPr lang="en-US" sz="3600" b="1" dirty="0" smtClean="0">
                <a:latin typeface="Candara" panose="020E0502030303020204" pitchFamily="34" charset="0"/>
              </a:rPr>
              <a:t>Challenges To Crash Survival</a:t>
            </a:r>
            <a:endParaRPr lang="en-US" sz="3600" b="1" dirty="0">
              <a:latin typeface="Candara" panose="020E0502030303020204" pitchFamily="34" charset="0"/>
            </a:endParaRPr>
          </a:p>
        </p:txBody>
      </p:sp>
      <p:sp>
        <p:nvSpPr>
          <p:cNvPr id="6" name="Content Placeholder 5"/>
          <p:cNvSpPr>
            <a:spLocks noGrp="1"/>
          </p:cNvSpPr>
          <p:nvPr>
            <p:ph idx="4294967295"/>
          </p:nvPr>
        </p:nvSpPr>
        <p:spPr>
          <a:xfrm>
            <a:off x="914400" y="2514600"/>
            <a:ext cx="7315200" cy="2971800"/>
          </a:xfrm>
          <a:prstGeom prst="rect">
            <a:avLst/>
          </a:prstGeom>
          <a:noFill/>
          <a:ln>
            <a:noFill/>
          </a:ln>
        </p:spPr>
        <p:txBody>
          <a:bodyPr>
            <a:normAutofit/>
          </a:bodyPr>
          <a:lstStyle/>
          <a:p>
            <a:pPr>
              <a:lnSpc>
                <a:spcPct val="150000"/>
              </a:lnSpc>
            </a:pPr>
            <a:r>
              <a:rPr lang="en-US" sz="2400" dirty="0" smtClean="0">
                <a:latin typeface="Candara" panose="020E0502030303020204" pitchFamily="34" charset="0"/>
              </a:rPr>
              <a:t>Non-use of restraints</a:t>
            </a:r>
          </a:p>
          <a:p>
            <a:pPr>
              <a:lnSpc>
                <a:spcPct val="150000"/>
              </a:lnSpc>
            </a:pPr>
            <a:r>
              <a:rPr lang="en-US" sz="2400" dirty="0" smtClean="0">
                <a:latin typeface="Candara" panose="020E0502030303020204" pitchFamily="34" charset="0"/>
              </a:rPr>
              <a:t>Misuse of restraints</a:t>
            </a:r>
          </a:p>
          <a:p>
            <a:pPr>
              <a:lnSpc>
                <a:spcPct val="150000"/>
              </a:lnSpc>
            </a:pPr>
            <a:r>
              <a:rPr lang="en-US" sz="2400" dirty="0" smtClean="0">
                <a:latin typeface="Candara" panose="020E0502030303020204" pitchFamily="34" charset="0"/>
              </a:rPr>
              <a:t>Use decreases as children get older</a:t>
            </a:r>
          </a:p>
          <a:p>
            <a:pPr>
              <a:lnSpc>
                <a:spcPct val="150000"/>
              </a:lnSpc>
            </a:pPr>
            <a:r>
              <a:rPr lang="en-US" sz="2400" dirty="0" smtClean="0">
                <a:latin typeface="Candara" panose="020E0502030303020204" pitchFamily="34" charset="0"/>
              </a:rPr>
              <a:t>Outdated or incorrect educational materials</a:t>
            </a:r>
          </a:p>
          <a:p>
            <a:pPr>
              <a:buNone/>
            </a:pP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1466"/>
    </mc:Choice>
    <mc:Fallback>
      <p:transition spd="slow" advTm="81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62400" y="228600"/>
            <a:ext cx="5029200" cy="1066800"/>
          </a:xfrm>
          <a:prstGeom prst="rect">
            <a:avLst/>
          </a:prstGeom>
          <a:noFill/>
        </p:spPr>
        <p:txBody>
          <a:bodyPr>
            <a:normAutofit/>
          </a:bodyPr>
          <a:lstStyle/>
          <a:p>
            <a:pPr algn="r"/>
            <a:r>
              <a:rPr lang="en-US" sz="3200" b="1" dirty="0" smtClean="0">
                <a:latin typeface="Candara" panose="020E0502030303020204" pitchFamily="34" charset="0"/>
              </a:rPr>
              <a:t>Why Restrain Children?</a:t>
            </a:r>
            <a:endParaRPr lang="en-US" sz="3200" b="1" dirty="0">
              <a:latin typeface="Candara" panose="020E0502030303020204" pitchFamily="34" charset="0"/>
            </a:endParaRPr>
          </a:p>
        </p:txBody>
      </p:sp>
      <p:sp>
        <p:nvSpPr>
          <p:cNvPr id="3" name="Content Placeholder 2"/>
          <p:cNvSpPr>
            <a:spLocks noGrp="1"/>
          </p:cNvSpPr>
          <p:nvPr>
            <p:ph idx="4294967295"/>
          </p:nvPr>
        </p:nvSpPr>
        <p:spPr>
          <a:xfrm>
            <a:off x="914400" y="2057400"/>
            <a:ext cx="6781800" cy="4572000"/>
          </a:xfrm>
          <a:prstGeom prst="rect">
            <a:avLst/>
          </a:prstGeom>
          <a:noFill/>
        </p:spPr>
        <p:txBody>
          <a:bodyPr>
            <a:normAutofit fontScale="92500" lnSpcReduction="20000"/>
          </a:bodyPr>
          <a:lstStyle/>
          <a:p>
            <a:r>
              <a:rPr lang="en-US" sz="2400" dirty="0" smtClean="0">
                <a:latin typeface="Candara" panose="020E0502030303020204" pitchFamily="34" charset="0"/>
              </a:rPr>
              <a:t>Larger head</a:t>
            </a:r>
          </a:p>
          <a:p>
            <a:pPr marL="0" indent="0">
              <a:buNone/>
            </a:pPr>
            <a:endParaRPr lang="en-US" sz="2400" dirty="0" smtClean="0">
              <a:latin typeface="Candara" panose="020E0502030303020204" pitchFamily="34" charset="0"/>
            </a:endParaRPr>
          </a:p>
          <a:p>
            <a:r>
              <a:rPr lang="en-US" sz="2400" dirty="0" smtClean="0">
                <a:latin typeface="Candara" panose="020E0502030303020204" pitchFamily="34" charset="0"/>
              </a:rPr>
              <a:t>High center of gravity </a:t>
            </a:r>
          </a:p>
          <a:p>
            <a:pPr marL="0" indent="0">
              <a:buNone/>
            </a:pPr>
            <a:endParaRPr lang="en-US" sz="2400" dirty="0" smtClean="0">
              <a:latin typeface="Candara" panose="020E0502030303020204" pitchFamily="34" charset="0"/>
            </a:endParaRPr>
          </a:p>
          <a:p>
            <a:r>
              <a:rPr lang="en-US" sz="2400" dirty="0" smtClean="0">
                <a:latin typeface="Candara" panose="020E0502030303020204" pitchFamily="34" charset="0"/>
              </a:rPr>
              <a:t>Smaller body</a:t>
            </a:r>
          </a:p>
          <a:p>
            <a:pPr marL="0" indent="0">
              <a:buNone/>
            </a:pPr>
            <a:endParaRPr lang="en-US" sz="2400" dirty="0" smtClean="0">
              <a:latin typeface="Candara" panose="020E0502030303020204" pitchFamily="34" charset="0"/>
            </a:endParaRPr>
          </a:p>
          <a:p>
            <a:r>
              <a:rPr lang="en-US" sz="2400" dirty="0" smtClean="0">
                <a:latin typeface="Candara" panose="020E0502030303020204" pitchFamily="34" charset="0"/>
              </a:rPr>
              <a:t>Soft skull bones</a:t>
            </a:r>
          </a:p>
          <a:p>
            <a:pPr marL="0" indent="0">
              <a:buNone/>
            </a:pPr>
            <a:endParaRPr lang="en-US" sz="2400" dirty="0" smtClean="0">
              <a:latin typeface="Candara" panose="020E0502030303020204" pitchFamily="34" charset="0"/>
            </a:endParaRPr>
          </a:p>
          <a:p>
            <a:r>
              <a:rPr lang="en-US" sz="2400" dirty="0" smtClean="0">
                <a:latin typeface="Candara" panose="020E0502030303020204" pitchFamily="34" charset="0"/>
              </a:rPr>
              <a:t>Rounded hip bones</a:t>
            </a:r>
          </a:p>
          <a:p>
            <a:pPr marL="0" indent="0">
              <a:buNone/>
            </a:pPr>
            <a:endParaRPr lang="en-US" sz="2400" dirty="0" smtClean="0">
              <a:latin typeface="Candara" panose="020E0502030303020204" pitchFamily="34" charset="0"/>
            </a:endParaRPr>
          </a:p>
          <a:p>
            <a:r>
              <a:rPr lang="en-US" sz="2400" dirty="0" smtClean="0">
                <a:latin typeface="Candara" panose="020E0502030303020204" pitchFamily="34" charset="0"/>
              </a:rPr>
              <a:t>Weak stomach muscles</a:t>
            </a:r>
          </a:p>
          <a:p>
            <a:pPr marL="0" indent="0">
              <a:buNone/>
            </a:pPr>
            <a:endParaRPr lang="en-US" sz="2400" dirty="0" smtClean="0">
              <a:latin typeface="Candara" panose="020E0502030303020204" pitchFamily="34" charset="0"/>
            </a:endParaRPr>
          </a:p>
          <a:p>
            <a:r>
              <a:rPr lang="en-US" sz="2400" dirty="0" smtClean="0">
                <a:latin typeface="Candara" panose="020E0502030303020204" pitchFamily="34" charset="0"/>
              </a:rPr>
              <a:t>Vehicles and seat belts are built for adults</a:t>
            </a:r>
          </a:p>
          <a:p>
            <a:pPr>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566"/>
    </mc:Choice>
    <mc:Fallback>
      <p:transition spd="slow" advTm="40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maller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3040</TotalTime>
  <Words>2615</Words>
  <Application>Microsoft Office PowerPoint</Application>
  <PresentationFormat>On-screen Show (4:3)</PresentationFormat>
  <Paragraphs>246</Paragraphs>
  <Slides>19</Slides>
  <Notes>19</Notes>
  <HiddenSlides>0</HiddenSlides>
  <MMClips>19</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28" baseType="lpstr">
      <vt:lpstr>Arial</vt:lpstr>
      <vt:lpstr>Calibri</vt:lpstr>
      <vt:lpstr>Candara</vt:lpstr>
      <vt:lpstr>Courier New</vt:lpstr>
      <vt:lpstr>Times New Roman</vt:lpstr>
      <vt:lpstr>Wingdings</vt:lpstr>
      <vt:lpstr>1_Office Theme</vt:lpstr>
      <vt:lpstr>smaller logo</vt:lpstr>
      <vt:lpstr>PDF</vt:lpstr>
      <vt:lpstr>Child Passenger Safety Training  For Tribal Law Enforcement Officers</vt:lpstr>
      <vt:lpstr>Pretest</vt:lpstr>
      <vt:lpstr>Securing Our Future</vt:lpstr>
      <vt:lpstr>The Learn, Practice, Explain Model</vt:lpstr>
      <vt:lpstr>PowerPoint Presentation</vt:lpstr>
      <vt:lpstr>Fatalities Are Just the Tip of the Iceberg  You Can’t Survive Every Crash</vt:lpstr>
      <vt:lpstr>Colville Vehicle Crashes &amp; Fatalities</vt:lpstr>
      <vt:lpstr>Challenges To Crash Survival</vt:lpstr>
      <vt:lpstr>Why Restrain Children?</vt:lpstr>
      <vt:lpstr>PowerPoint Presentation</vt:lpstr>
      <vt:lpstr>Crash Forces Explained</vt:lpstr>
      <vt:lpstr>What Collides in a Crash</vt:lpstr>
      <vt:lpstr>Twinkie Physics</vt:lpstr>
      <vt:lpstr>Types of Crashes</vt:lpstr>
      <vt:lpstr>Injuries Without a Crash</vt:lpstr>
      <vt:lpstr>How Restraints Prevent Injuries</vt:lpstr>
      <vt:lpstr>Best Practice and Tough Choices</vt:lpstr>
      <vt:lpstr>Tough Choices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 PASSENGER SAFETY TRAINING FOR TRIBAL LAW ENFORCEMENT OFFICERS</dc:title>
  <dc:creator>Brian</dc:creator>
  <cp:lastModifiedBy>recorder2</cp:lastModifiedBy>
  <cp:revision>224</cp:revision>
  <cp:lastPrinted>2012-05-11T05:31:10Z</cp:lastPrinted>
  <dcterms:created xsi:type="dcterms:W3CDTF">2012-05-10T06:11:19Z</dcterms:created>
  <dcterms:modified xsi:type="dcterms:W3CDTF">2015-06-18T18:51:58Z</dcterms:modified>
</cp:coreProperties>
</file>